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1"/>
  </p:sldMasterIdLst>
  <p:notesMasterIdLst>
    <p:notesMasterId r:id="rId18"/>
  </p:notesMasterIdLst>
  <p:sldIdLst>
    <p:sldId id="256" r:id="rId2"/>
    <p:sldId id="285" r:id="rId3"/>
    <p:sldId id="300" r:id="rId4"/>
    <p:sldId id="288" r:id="rId5"/>
    <p:sldId id="301" r:id="rId6"/>
    <p:sldId id="289" r:id="rId7"/>
    <p:sldId id="297" r:id="rId8"/>
    <p:sldId id="302" r:id="rId9"/>
    <p:sldId id="295" r:id="rId10"/>
    <p:sldId id="303" r:id="rId11"/>
    <p:sldId id="290" r:id="rId12"/>
    <p:sldId id="304" r:id="rId13"/>
    <p:sldId id="298" r:id="rId14"/>
    <p:sldId id="305" r:id="rId15"/>
    <p:sldId id="291" r:id="rId16"/>
    <p:sldId id="292" r:id="rId1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72">
          <p15:clr>
            <a:srgbClr val="A4A3A4"/>
          </p15:clr>
        </p15:guide>
        <p15:guide id="2" orient="horz" pos="347">
          <p15:clr>
            <a:srgbClr val="A4A3A4"/>
          </p15:clr>
        </p15:guide>
        <p15:guide id="3" orient="horz" pos="1872">
          <p15:clr>
            <a:srgbClr val="A4A3A4"/>
          </p15:clr>
        </p15:guide>
        <p15:guide id="4" pos="7112">
          <p15:clr>
            <a:srgbClr val="A4A3A4"/>
          </p15:clr>
        </p15:guide>
        <p15:guide id="5"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4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2B584-1041-E064-BDF9-3BE321C0B117}" v="732" dt="2025-05-28T06:54:59.875"/>
    <p1510:client id="{35004268-98C6-14D4-D94D-32DB93837016}" v="712" dt="2025-05-27T21:15:44.560"/>
    <p1510:client id="{B6432091-696C-A07D-FCB4-98249A007C8F}" v="299" dt="2025-05-27T06:20:33.985"/>
    <p1510:client id="{B7E28E78-B870-4F89-3C2E-73557A8AA953}" v="320" dt="2025-05-27T22:35:47.2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972"/>
        <p:guide orient="horz" pos="347"/>
        <p:guide orient="horz" pos="1872"/>
        <p:guide pos="7112"/>
        <p:guide pos="3839"/>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025D04-E546-4DF2-ACA0-20ECDE1D38D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74CB526-78C9-454B-B9B9-5192A312F6C4}">
      <dgm:prSet/>
      <dgm:spPr/>
      <dgm:t>
        <a:bodyPr/>
        <a:lstStyle/>
        <a:p>
          <a:r>
            <a:rPr lang="en-US" b="0" u="none"/>
            <a:t>Overview</a:t>
          </a:r>
        </a:p>
      </dgm:t>
    </dgm:pt>
    <dgm:pt modelId="{6B246D5A-5403-402E-9A88-3ED2BCA0CAF6}" type="parTrans" cxnId="{36552F06-4E64-4445-A23B-D485F9260F6D}">
      <dgm:prSet/>
      <dgm:spPr/>
      <dgm:t>
        <a:bodyPr/>
        <a:lstStyle/>
        <a:p>
          <a:endParaRPr lang="en-US"/>
        </a:p>
      </dgm:t>
    </dgm:pt>
    <dgm:pt modelId="{5A7D4A8E-D807-4089-A094-C941B5156BBA}" type="sibTrans" cxnId="{36552F06-4E64-4445-A23B-D485F9260F6D}">
      <dgm:prSet/>
      <dgm:spPr/>
      <dgm:t>
        <a:bodyPr/>
        <a:lstStyle/>
        <a:p>
          <a:endParaRPr lang="en-US"/>
        </a:p>
      </dgm:t>
    </dgm:pt>
    <dgm:pt modelId="{4868D147-230E-4166-A007-0BE08DCA50C7}">
      <dgm:prSet/>
      <dgm:spPr/>
      <dgm:t>
        <a:bodyPr/>
        <a:lstStyle/>
        <a:p>
          <a:r>
            <a:rPr lang="en-US" b="0" u="none"/>
            <a:t>Executive summary</a:t>
          </a:r>
        </a:p>
      </dgm:t>
    </dgm:pt>
    <dgm:pt modelId="{D828D807-397D-4F2C-812A-0E54E778F803}" type="parTrans" cxnId="{B70B385C-3B7B-4563-BBD0-934DA3299227}">
      <dgm:prSet/>
      <dgm:spPr/>
      <dgm:t>
        <a:bodyPr/>
        <a:lstStyle/>
        <a:p>
          <a:endParaRPr lang="en-US"/>
        </a:p>
      </dgm:t>
    </dgm:pt>
    <dgm:pt modelId="{BDCCA4B6-FA14-474B-95C9-4352A64F8970}" type="sibTrans" cxnId="{B70B385C-3B7B-4563-BBD0-934DA3299227}">
      <dgm:prSet/>
      <dgm:spPr/>
      <dgm:t>
        <a:bodyPr/>
        <a:lstStyle/>
        <a:p>
          <a:endParaRPr lang="en-US"/>
        </a:p>
      </dgm:t>
    </dgm:pt>
    <dgm:pt modelId="{B32D766D-0E9B-44F4-B397-F771BAB4CDE6}">
      <dgm:prSet/>
      <dgm:spPr/>
      <dgm:t>
        <a:bodyPr/>
        <a:lstStyle/>
        <a:p>
          <a:r>
            <a:rPr lang="en-US" b="0" u="none"/>
            <a:t>Introduction </a:t>
          </a:r>
        </a:p>
      </dgm:t>
    </dgm:pt>
    <dgm:pt modelId="{7A6C66C7-CDC2-4BC9-99CC-E7C6107B9E09}" type="parTrans" cxnId="{46FE0D43-BB3C-4301-88DC-E37469753957}">
      <dgm:prSet/>
      <dgm:spPr/>
      <dgm:t>
        <a:bodyPr/>
        <a:lstStyle/>
        <a:p>
          <a:endParaRPr lang="en-US"/>
        </a:p>
      </dgm:t>
    </dgm:pt>
    <dgm:pt modelId="{6C4E2358-EEF8-47B2-A36D-5B6497E08189}" type="sibTrans" cxnId="{46FE0D43-BB3C-4301-88DC-E37469753957}">
      <dgm:prSet/>
      <dgm:spPr/>
      <dgm:t>
        <a:bodyPr/>
        <a:lstStyle/>
        <a:p>
          <a:endParaRPr lang="en-US"/>
        </a:p>
      </dgm:t>
    </dgm:pt>
    <dgm:pt modelId="{C945DC37-4725-494B-82E0-56451AAFC559}">
      <dgm:prSet/>
      <dgm:spPr/>
      <dgm:t>
        <a:bodyPr/>
        <a:lstStyle/>
        <a:p>
          <a:r>
            <a:rPr lang="en-US" b="0" u="none"/>
            <a:t>Analysis questions</a:t>
          </a:r>
        </a:p>
      </dgm:t>
    </dgm:pt>
    <dgm:pt modelId="{6ACE45D7-2397-40B5-B1A6-97BE855FE2D3}" type="parTrans" cxnId="{621C647A-7A1B-44DE-ABAF-29929D96A78F}">
      <dgm:prSet/>
      <dgm:spPr/>
      <dgm:t>
        <a:bodyPr/>
        <a:lstStyle/>
        <a:p>
          <a:endParaRPr lang="en-US"/>
        </a:p>
      </dgm:t>
    </dgm:pt>
    <dgm:pt modelId="{83BF83BA-A79F-44A1-B28D-EF5B50A0BE45}" type="sibTrans" cxnId="{621C647A-7A1B-44DE-ABAF-29929D96A78F}">
      <dgm:prSet/>
      <dgm:spPr/>
      <dgm:t>
        <a:bodyPr/>
        <a:lstStyle/>
        <a:p>
          <a:endParaRPr lang="en-US"/>
        </a:p>
      </dgm:t>
    </dgm:pt>
    <dgm:pt modelId="{9E8C1765-0459-49D2-99DF-168D8146B2A6}">
      <dgm:prSet/>
      <dgm:spPr/>
      <dgm:t>
        <a:bodyPr/>
        <a:lstStyle/>
        <a:p>
          <a:r>
            <a:rPr lang="en-US" b="0" u="none"/>
            <a:t>Methods</a:t>
          </a:r>
        </a:p>
      </dgm:t>
    </dgm:pt>
    <dgm:pt modelId="{F974317D-A47C-4462-95D3-8D0D847952BA}" type="parTrans" cxnId="{F97C145B-E68F-4A94-890D-4CE791EB0176}">
      <dgm:prSet/>
      <dgm:spPr/>
      <dgm:t>
        <a:bodyPr/>
        <a:lstStyle/>
        <a:p>
          <a:endParaRPr lang="en-US"/>
        </a:p>
      </dgm:t>
    </dgm:pt>
    <dgm:pt modelId="{306A852C-64F5-4AF3-AA6F-C4F2D14DDB0E}" type="sibTrans" cxnId="{F97C145B-E68F-4A94-890D-4CE791EB0176}">
      <dgm:prSet/>
      <dgm:spPr/>
      <dgm:t>
        <a:bodyPr/>
        <a:lstStyle/>
        <a:p>
          <a:endParaRPr lang="en-US"/>
        </a:p>
      </dgm:t>
    </dgm:pt>
    <dgm:pt modelId="{84B55EEB-B8B7-41CC-9006-426744C30C48}">
      <dgm:prSet/>
      <dgm:spPr/>
      <dgm:t>
        <a:bodyPr/>
        <a:lstStyle/>
        <a:p>
          <a:r>
            <a:rPr lang="en-US" b="0" u="none"/>
            <a:t>Results</a:t>
          </a:r>
        </a:p>
      </dgm:t>
    </dgm:pt>
    <dgm:pt modelId="{106952C8-67DF-44C6-8381-1F184425D8B7}" type="parTrans" cxnId="{0158D8DC-D36B-4192-AAC4-A26B76480B94}">
      <dgm:prSet/>
      <dgm:spPr/>
      <dgm:t>
        <a:bodyPr/>
        <a:lstStyle/>
        <a:p>
          <a:endParaRPr lang="en-US"/>
        </a:p>
      </dgm:t>
    </dgm:pt>
    <dgm:pt modelId="{9C9251BF-F45F-46C8-A855-0F2B10A51788}" type="sibTrans" cxnId="{0158D8DC-D36B-4192-AAC4-A26B76480B94}">
      <dgm:prSet/>
      <dgm:spPr/>
      <dgm:t>
        <a:bodyPr/>
        <a:lstStyle/>
        <a:p>
          <a:endParaRPr lang="en-US"/>
        </a:p>
      </dgm:t>
    </dgm:pt>
    <dgm:pt modelId="{C2382CD6-E340-40E7-A7B4-57850DAAD645}">
      <dgm:prSet/>
      <dgm:spPr/>
      <dgm:t>
        <a:bodyPr/>
        <a:lstStyle/>
        <a:p>
          <a:r>
            <a:rPr lang="en-US" b="0" u="none"/>
            <a:t>Scope of inference/</a:t>
          </a:r>
          <a:r>
            <a:rPr lang="en-US" b="0" u="none">
              <a:latin typeface="Calibri"/>
            </a:rPr>
            <a:t>Limitations</a:t>
          </a:r>
          <a:endParaRPr lang="en-US" b="0" u="none"/>
        </a:p>
      </dgm:t>
    </dgm:pt>
    <dgm:pt modelId="{D23D83B0-FD78-41E4-B629-9879D04C4F8C}" type="parTrans" cxnId="{E828CF1B-A257-4ECB-BB6F-F46D3467E209}">
      <dgm:prSet/>
      <dgm:spPr/>
      <dgm:t>
        <a:bodyPr/>
        <a:lstStyle/>
        <a:p>
          <a:endParaRPr lang="en-US"/>
        </a:p>
      </dgm:t>
    </dgm:pt>
    <dgm:pt modelId="{39E089F8-BDEE-4048-9204-4E8CD3FD6D82}" type="sibTrans" cxnId="{E828CF1B-A257-4ECB-BB6F-F46D3467E209}">
      <dgm:prSet/>
      <dgm:spPr/>
      <dgm:t>
        <a:bodyPr/>
        <a:lstStyle/>
        <a:p>
          <a:endParaRPr lang="en-US"/>
        </a:p>
      </dgm:t>
    </dgm:pt>
    <dgm:pt modelId="{97BCA17F-B293-49C4-8A4F-1D048BA81CFF}">
      <dgm:prSet/>
      <dgm:spPr/>
      <dgm:t>
        <a:bodyPr/>
        <a:lstStyle/>
        <a:p>
          <a:r>
            <a:rPr lang="en-US" b="0" u="none"/>
            <a:t>Conclusion/</a:t>
          </a:r>
          <a:r>
            <a:rPr lang="en-US" b="0" u="none">
              <a:latin typeface="Calibri"/>
            </a:rPr>
            <a:t>Discussion</a:t>
          </a:r>
          <a:endParaRPr lang="en-US" b="0" u="none"/>
        </a:p>
      </dgm:t>
    </dgm:pt>
    <dgm:pt modelId="{10510911-9992-4B8F-9A45-9DDE078F5D93}" type="parTrans" cxnId="{44132C8C-6AA4-4402-A6A5-A04F465DCC7B}">
      <dgm:prSet/>
      <dgm:spPr/>
      <dgm:t>
        <a:bodyPr/>
        <a:lstStyle/>
        <a:p>
          <a:endParaRPr lang="en-US"/>
        </a:p>
      </dgm:t>
    </dgm:pt>
    <dgm:pt modelId="{1592DF5F-5051-482E-8DB2-58CFB409B809}" type="sibTrans" cxnId="{44132C8C-6AA4-4402-A6A5-A04F465DCC7B}">
      <dgm:prSet/>
      <dgm:spPr/>
      <dgm:t>
        <a:bodyPr/>
        <a:lstStyle/>
        <a:p>
          <a:endParaRPr lang="en-US"/>
        </a:p>
      </dgm:t>
    </dgm:pt>
    <dgm:pt modelId="{C4E71B8A-7544-43FC-BCDF-9398714D3A60}" type="pres">
      <dgm:prSet presAssocID="{00025D04-E546-4DF2-ACA0-20ECDE1D38D6}" presName="vert0" presStyleCnt="0">
        <dgm:presLayoutVars>
          <dgm:dir/>
          <dgm:animOne val="branch"/>
          <dgm:animLvl val="lvl"/>
        </dgm:presLayoutVars>
      </dgm:prSet>
      <dgm:spPr/>
    </dgm:pt>
    <dgm:pt modelId="{0DEE364A-FA12-4A8C-98E9-82BE2FBD3F14}" type="pres">
      <dgm:prSet presAssocID="{574CB526-78C9-454B-B9B9-5192A312F6C4}" presName="thickLine" presStyleLbl="alignNode1" presStyleIdx="0" presStyleCnt="8"/>
      <dgm:spPr/>
    </dgm:pt>
    <dgm:pt modelId="{3F9BB34C-ED00-464E-8247-7B90E8F13723}" type="pres">
      <dgm:prSet presAssocID="{574CB526-78C9-454B-B9B9-5192A312F6C4}" presName="horz1" presStyleCnt="0"/>
      <dgm:spPr/>
    </dgm:pt>
    <dgm:pt modelId="{DB0314C6-6A09-46DF-8379-453AB5B2E459}" type="pres">
      <dgm:prSet presAssocID="{574CB526-78C9-454B-B9B9-5192A312F6C4}" presName="tx1" presStyleLbl="revTx" presStyleIdx="0" presStyleCnt="8"/>
      <dgm:spPr/>
    </dgm:pt>
    <dgm:pt modelId="{71DA8B85-7766-455C-BE2F-E46AAB435B0E}" type="pres">
      <dgm:prSet presAssocID="{574CB526-78C9-454B-B9B9-5192A312F6C4}" presName="vert1" presStyleCnt="0"/>
      <dgm:spPr/>
    </dgm:pt>
    <dgm:pt modelId="{1FE8EEBC-F587-494C-9D7C-350B15B42032}" type="pres">
      <dgm:prSet presAssocID="{4868D147-230E-4166-A007-0BE08DCA50C7}" presName="thickLine" presStyleLbl="alignNode1" presStyleIdx="1" presStyleCnt="8"/>
      <dgm:spPr/>
    </dgm:pt>
    <dgm:pt modelId="{B7BAD486-BC86-47F3-862F-CFAC712F8FA0}" type="pres">
      <dgm:prSet presAssocID="{4868D147-230E-4166-A007-0BE08DCA50C7}" presName="horz1" presStyleCnt="0"/>
      <dgm:spPr/>
    </dgm:pt>
    <dgm:pt modelId="{F20D6FB6-8FE1-408B-9EEA-BF9CCEBAD0C2}" type="pres">
      <dgm:prSet presAssocID="{4868D147-230E-4166-A007-0BE08DCA50C7}" presName="tx1" presStyleLbl="revTx" presStyleIdx="1" presStyleCnt="8"/>
      <dgm:spPr/>
    </dgm:pt>
    <dgm:pt modelId="{E954F94F-505B-4779-93AD-B13562FE1BF5}" type="pres">
      <dgm:prSet presAssocID="{4868D147-230E-4166-A007-0BE08DCA50C7}" presName="vert1" presStyleCnt="0"/>
      <dgm:spPr/>
    </dgm:pt>
    <dgm:pt modelId="{0D9C8528-18BF-4D2B-9C12-E0E27945C300}" type="pres">
      <dgm:prSet presAssocID="{B32D766D-0E9B-44F4-B397-F771BAB4CDE6}" presName="thickLine" presStyleLbl="alignNode1" presStyleIdx="2" presStyleCnt="8"/>
      <dgm:spPr/>
    </dgm:pt>
    <dgm:pt modelId="{A01424E4-9FAF-4D3F-A224-943E2849BC01}" type="pres">
      <dgm:prSet presAssocID="{B32D766D-0E9B-44F4-B397-F771BAB4CDE6}" presName="horz1" presStyleCnt="0"/>
      <dgm:spPr/>
    </dgm:pt>
    <dgm:pt modelId="{F278A053-6030-4159-88A1-D013ACBFFD91}" type="pres">
      <dgm:prSet presAssocID="{B32D766D-0E9B-44F4-B397-F771BAB4CDE6}" presName="tx1" presStyleLbl="revTx" presStyleIdx="2" presStyleCnt="8"/>
      <dgm:spPr/>
    </dgm:pt>
    <dgm:pt modelId="{4A367E1A-3B09-4FC4-9487-68528B4DC56F}" type="pres">
      <dgm:prSet presAssocID="{B32D766D-0E9B-44F4-B397-F771BAB4CDE6}" presName="vert1" presStyleCnt="0"/>
      <dgm:spPr/>
    </dgm:pt>
    <dgm:pt modelId="{947F86C2-496E-4F09-9382-13942A9D3C72}" type="pres">
      <dgm:prSet presAssocID="{C945DC37-4725-494B-82E0-56451AAFC559}" presName="thickLine" presStyleLbl="alignNode1" presStyleIdx="3" presStyleCnt="8"/>
      <dgm:spPr/>
    </dgm:pt>
    <dgm:pt modelId="{65DF3B70-A1B2-4877-9370-A37A95A359E5}" type="pres">
      <dgm:prSet presAssocID="{C945DC37-4725-494B-82E0-56451AAFC559}" presName="horz1" presStyleCnt="0"/>
      <dgm:spPr/>
    </dgm:pt>
    <dgm:pt modelId="{FD74D6F6-506A-43D0-8B5C-DC632F38B19A}" type="pres">
      <dgm:prSet presAssocID="{C945DC37-4725-494B-82E0-56451AAFC559}" presName="tx1" presStyleLbl="revTx" presStyleIdx="3" presStyleCnt="8"/>
      <dgm:spPr/>
    </dgm:pt>
    <dgm:pt modelId="{3F607DB6-8179-44E5-A760-320891CBCA39}" type="pres">
      <dgm:prSet presAssocID="{C945DC37-4725-494B-82E0-56451AAFC559}" presName="vert1" presStyleCnt="0"/>
      <dgm:spPr/>
    </dgm:pt>
    <dgm:pt modelId="{86F06C9F-A604-4F3A-8385-8566333C7C47}" type="pres">
      <dgm:prSet presAssocID="{9E8C1765-0459-49D2-99DF-168D8146B2A6}" presName="thickLine" presStyleLbl="alignNode1" presStyleIdx="4" presStyleCnt="8"/>
      <dgm:spPr/>
    </dgm:pt>
    <dgm:pt modelId="{240320E8-2CE9-4AD1-9BB9-15459251C825}" type="pres">
      <dgm:prSet presAssocID="{9E8C1765-0459-49D2-99DF-168D8146B2A6}" presName="horz1" presStyleCnt="0"/>
      <dgm:spPr/>
    </dgm:pt>
    <dgm:pt modelId="{8FB7C2F5-4FA3-4182-B7F1-544ABD6ED888}" type="pres">
      <dgm:prSet presAssocID="{9E8C1765-0459-49D2-99DF-168D8146B2A6}" presName="tx1" presStyleLbl="revTx" presStyleIdx="4" presStyleCnt="8"/>
      <dgm:spPr/>
    </dgm:pt>
    <dgm:pt modelId="{B6689BB4-9654-42C3-A9C4-7B6882E5793A}" type="pres">
      <dgm:prSet presAssocID="{9E8C1765-0459-49D2-99DF-168D8146B2A6}" presName="vert1" presStyleCnt="0"/>
      <dgm:spPr/>
    </dgm:pt>
    <dgm:pt modelId="{2050F336-75FF-4AAA-812A-283751C95140}" type="pres">
      <dgm:prSet presAssocID="{84B55EEB-B8B7-41CC-9006-426744C30C48}" presName="thickLine" presStyleLbl="alignNode1" presStyleIdx="5" presStyleCnt="8"/>
      <dgm:spPr/>
    </dgm:pt>
    <dgm:pt modelId="{117CC7B1-AE6B-45B8-91CA-AE39A9E06B6A}" type="pres">
      <dgm:prSet presAssocID="{84B55EEB-B8B7-41CC-9006-426744C30C48}" presName="horz1" presStyleCnt="0"/>
      <dgm:spPr/>
    </dgm:pt>
    <dgm:pt modelId="{FDC44F04-4976-43BE-926D-35A28806FB5A}" type="pres">
      <dgm:prSet presAssocID="{84B55EEB-B8B7-41CC-9006-426744C30C48}" presName="tx1" presStyleLbl="revTx" presStyleIdx="5" presStyleCnt="8"/>
      <dgm:spPr/>
    </dgm:pt>
    <dgm:pt modelId="{965AC9FC-6345-40F1-A9B0-80E608493312}" type="pres">
      <dgm:prSet presAssocID="{84B55EEB-B8B7-41CC-9006-426744C30C48}" presName="vert1" presStyleCnt="0"/>
      <dgm:spPr/>
    </dgm:pt>
    <dgm:pt modelId="{153451E9-8EE0-467F-BA8B-313660C72C20}" type="pres">
      <dgm:prSet presAssocID="{C2382CD6-E340-40E7-A7B4-57850DAAD645}" presName="thickLine" presStyleLbl="alignNode1" presStyleIdx="6" presStyleCnt="8"/>
      <dgm:spPr/>
    </dgm:pt>
    <dgm:pt modelId="{C03AD85C-EFCD-49CC-8908-212B09463E36}" type="pres">
      <dgm:prSet presAssocID="{C2382CD6-E340-40E7-A7B4-57850DAAD645}" presName="horz1" presStyleCnt="0"/>
      <dgm:spPr/>
    </dgm:pt>
    <dgm:pt modelId="{612B23F8-69A2-47EE-83BD-35D59175B514}" type="pres">
      <dgm:prSet presAssocID="{C2382CD6-E340-40E7-A7B4-57850DAAD645}" presName="tx1" presStyleLbl="revTx" presStyleIdx="6" presStyleCnt="8"/>
      <dgm:spPr/>
    </dgm:pt>
    <dgm:pt modelId="{10476C37-FDFD-4D28-8254-5A38AF505DA6}" type="pres">
      <dgm:prSet presAssocID="{C2382CD6-E340-40E7-A7B4-57850DAAD645}" presName="vert1" presStyleCnt="0"/>
      <dgm:spPr/>
    </dgm:pt>
    <dgm:pt modelId="{D9B16423-6CC3-4884-BDA5-47F5CD4C31A5}" type="pres">
      <dgm:prSet presAssocID="{97BCA17F-B293-49C4-8A4F-1D048BA81CFF}" presName="thickLine" presStyleLbl="alignNode1" presStyleIdx="7" presStyleCnt="8"/>
      <dgm:spPr/>
    </dgm:pt>
    <dgm:pt modelId="{310ED26E-C6F9-4B5A-BDAF-DCF9AFAF83F2}" type="pres">
      <dgm:prSet presAssocID="{97BCA17F-B293-49C4-8A4F-1D048BA81CFF}" presName="horz1" presStyleCnt="0"/>
      <dgm:spPr/>
    </dgm:pt>
    <dgm:pt modelId="{48DE535B-1902-4B0F-A8F1-FB0F8D775076}" type="pres">
      <dgm:prSet presAssocID="{97BCA17F-B293-49C4-8A4F-1D048BA81CFF}" presName="tx1" presStyleLbl="revTx" presStyleIdx="7" presStyleCnt="8"/>
      <dgm:spPr/>
    </dgm:pt>
    <dgm:pt modelId="{0F50818A-E3C4-4B27-A68D-CC4D831F682A}" type="pres">
      <dgm:prSet presAssocID="{97BCA17F-B293-49C4-8A4F-1D048BA81CFF}" presName="vert1" presStyleCnt="0"/>
      <dgm:spPr/>
    </dgm:pt>
  </dgm:ptLst>
  <dgm:cxnLst>
    <dgm:cxn modelId="{36552F06-4E64-4445-A23B-D485F9260F6D}" srcId="{00025D04-E546-4DF2-ACA0-20ECDE1D38D6}" destId="{574CB526-78C9-454B-B9B9-5192A312F6C4}" srcOrd="0" destOrd="0" parTransId="{6B246D5A-5403-402E-9A88-3ED2BCA0CAF6}" sibTransId="{5A7D4A8E-D807-4089-A094-C941B5156BBA}"/>
    <dgm:cxn modelId="{B02B580F-7A06-45C5-91B2-6040D856CA54}" type="presOf" srcId="{574CB526-78C9-454B-B9B9-5192A312F6C4}" destId="{DB0314C6-6A09-46DF-8379-453AB5B2E459}" srcOrd="0" destOrd="0" presId="urn:microsoft.com/office/officeart/2008/layout/LinedList"/>
    <dgm:cxn modelId="{743CB00F-16A6-43A0-8959-FC330BE36E50}" type="presOf" srcId="{97BCA17F-B293-49C4-8A4F-1D048BA81CFF}" destId="{48DE535B-1902-4B0F-A8F1-FB0F8D775076}" srcOrd="0" destOrd="0" presId="urn:microsoft.com/office/officeart/2008/layout/LinedList"/>
    <dgm:cxn modelId="{E828CF1B-A257-4ECB-BB6F-F46D3467E209}" srcId="{00025D04-E546-4DF2-ACA0-20ECDE1D38D6}" destId="{C2382CD6-E340-40E7-A7B4-57850DAAD645}" srcOrd="6" destOrd="0" parTransId="{D23D83B0-FD78-41E4-B629-9879D04C4F8C}" sibTransId="{39E089F8-BDEE-4048-9204-4E8CD3FD6D82}"/>
    <dgm:cxn modelId="{F97C145B-E68F-4A94-890D-4CE791EB0176}" srcId="{00025D04-E546-4DF2-ACA0-20ECDE1D38D6}" destId="{9E8C1765-0459-49D2-99DF-168D8146B2A6}" srcOrd="4" destOrd="0" parTransId="{F974317D-A47C-4462-95D3-8D0D847952BA}" sibTransId="{306A852C-64F5-4AF3-AA6F-C4F2D14DDB0E}"/>
    <dgm:cxn modelId="{B70B385C-3B7B-4563-BBD0-934DA3299227}" srcId="{00025D04-E546-4DF2-ACA0-20ECDE1D38D6}" destId="{4868D147-230E-4166-A007-0BE08DCA50C7}" srcOrd="1" destOrd="0" parTransId="{D828D807-397D-4F2C-812A-0E54E778F803}" sibTransId="{BDCCA4B6-FA14-474B-95C9-4352A64F8970}"/>
    <dgm:cxn modelId="{46FE0D43-BB3C-4301-88DC-E37469753957}" srcId="{00025D04-E546-4DF2-ACA0-20ECDE1D38D6}" destId="{B32D766D-0E9B-44F4-B397-F771BAB4CDE6}" srcOrd="2" destOrd="0" parTransId="{7A6C66C7-CDC2-4BC9-99CC-E7C6107B9E09}" sibTransId="{6C4E2358-EEF8-47B2-A36D-5B6497E08189}"/>
    <dgm:cxn modelId="{0EFBCE6A-3EBA-49F1-9ADD-D44C8E2FF667}" type="presOf" srcId="{4868D147-230E-4166-A007-0BE08DCA50C7}" destId="{F20D6FB6-8FE1-408B-9EEA-BF9CCEBAD0C2}" srcOrd="0" destOrd="0" presId="urn:microsoft.com/office/officeart/2008/layout/LinedList"/>
    <dgm:cxn modelId="{D9B0EA57-811E-43F5-B472-D89C45A67EF1}" type="presOf" srcId="{C945DC37-4725-494B-82E0-56451AAFC559}" destId="{FD74D6F6-506A-43D0-8B5C-DC632F38B19A}" srcOrd="0" destOrd="0" presId="urn:microsoft.com/office/officeart/2008/layout/LinedList"/>
    <dgm:cxn modelId="{621C647A-7A1B-44DE-ABAF-29929D96A78F}" srcId="{00025D04-E546-4DF2-ACA0-20ECDE1D38D6}" destId="{C945DC37-4725-494B-82E0-56451AAFC559}" srcOrd="3" destOrd="0" parTransId="{6ACE45D7-2397-40B5-B1A6-97BE855FE2D3}" sibTransId="{83BF83BA-A79F-44A1-B28D-EF5B50A0BE45}"/>
    <dgm:cxn modelId="{44132C8C-6AA4-4402-A6A5-A04F465DCC7B}" srcId="{00025D04-E546-4DF2-ACA0-20ECDE1D38D6}" destId="{97BCA17F-B293-49C4-8A4F-1D048BA81CFF}" srcOrd="7" destOrd="0" parTransId="{10510911-9992-4B8F-9A45-9DDE078F5D93}" sibTransId="{1592DF5F-5051-482E-8DB2-58CFB409B809}"/>
    <dgm:cxn modelId="{40DF4AB4-BC5B-445D-92F8-FB8356C9A334}" type="presOf" srcId="{C2382CD6-E340-40E7-A7B4-57850DAAD645}" destId="{612B23F8-69A2-47EE-83BD-35D59175B514}" srcOrd="0" destOrd="0" presId="urn:microsoft.com/office/officeart/2008/layout/LinedList"/>
    <dgm:cxn modelId="{4DF56CB4-14E4-4A65-AB7F-CDA814F612BB}" type="presOf" srcId="{00025D04-E546-4DF2-ACA0-20ECDE1D38D6}" destId="{C4E71B8A-7544-43FC-BCDF-9398714D3A60}" srcOrd="0" destOrd="0" presId="urn:microsoft.com/office/officeart/2008/layout/LinedList"/>
    <dgm:cxn modelId="{38B227B7-20A8-4B0E-8973-543E121816D1}" type="presOf" srcId="{9E8C1765-0459-49D2-99DF-168D8146B2A6}" destId="{8FB7C2F5-4FA3-4182-B7F1-544ABD6ED888}" srcOrd="0" destOrd="0" presId="urn:microsoft.com/office/officeart/2008/layout/LinedList"/>
    <dgm:cxn modelId="{449402D4-B310-4D57-A7FB-F242E5B18F3F}" type="presOf" srcId="{84B55EEB-B8B7-41CC-9006-426744C30C48}" destId="{FDC44F04-4976-43BE-926D-35A28806FB5A}" srcOrd="0" destOrd="0" presId="urn:microsoft.com/office/officeart/2008/layout/LinedList"/>
    <dgm:cxn modelId="{0158D8DC-D36B-4192-AAC4-A26B76480B94}" srcId="{00025D04-E546-4DF2-ACA0-20ECDE1D38D6}" destId="{84B55EEB-B8B7-41CC-9006-426744C30C48}" srcOrd="5" destOrd="0" parTransId="{106952C8-67DF-44C6-8381-1F184425D8B7}" sibTransId="{9C9251BF-F45F-46C8-A855-0F2B10A51788}"/>
    <dgm:cxn modelId="{226218F4-3AF9-4A1B-B9A1-6AD64D291DEB}" type="presOf" srcId="{B32D766D-0E9B-44F4-B397-F771BAB4CDE6}" destId="{F278A053-6030-4159-88A1-D013ACBFFD91}" srcOrd="0" destOrd="0" presId="urn:microsoft.com/office/officeart/2008/layout/LinedList"/>
    <dgm:cxn modelId="{39874DC3-B787-4418-9C7A-48F9E6456AFE}" type="presParOf" srcId="{C4E71B8A-7544-43FC-BCDF-9398714D3A60}" destId="{0DEE364A-FA12-4A8C-98E9-82BE2FBD3F14}" srcOrd="0" destOrd="0" presId="urn:microsoft.com/office/officeart/2008/layout/LinedList"/>
    <dgm:cxn modelId="{AF2D93A4-24C0-478C-9BB1-E75DF3D7A379}" type="presParOf" srcId="{C4E71B8A-7544-43FC-BCDF-9398714D3A60}" destId="{3F9BB34C-ED00-464E-8247-7B90E8F13723}" srcOrd="1" destOrd="0" presId="urn:microsoft.com/office/officeart/2008/layout/LinedList"/>
    <dgm:cxn modelId="{31EEDB0B-EEC1-4059-A85E-0F59E69A5F0D}" type="presParOf" srcId="{3F9BB34C-ED00-464E-8247-7B90E8F13723}" destId="{DB0314C6-6A09-46DF-8379-453AB5B2E459}" srcOrd="0" destOrd="0" presId="urn:microsoft.com/office/officeart/2008/layout/LinedList"/>
    <dgm:cxn modelId="{7B131B71-4F0A-4BE8-A1CF-9BE56C33DB0C}" type="presParOf" srcId="{3F9BB34C-ED00-464E-8247-7B90E8F13723}" destId="{71DA8B85-7766-455C-BE2F-E46AAB435B0E}" srcOrd="1" destOrd="0" presId="urn:microsoft.com/office/officeart/2008/layout/LinedList"/>
    <dgm:cxn modelId="{BA867A3A-3A5F-4DB6-9C02-9BF26A36E8FC}" type="presParOf" srcId="{C4E71B8A-7544-43FC-BCDF-9398714D3A60}" destId="{1FE8EEBC-F587-494C-9D7C-350B15B42032}" srcOrd="2" destOrd="0" presId="urn:microsoft.com/office/officeart/2008/layout/LinedList"/>
    <dgm:cxn modelId="{772CAB4F-2EFA-4006-9610-38FA55F02D93}" type="presParOf" srcId="{C4E71B8A-7544-43FC-BCDF-9398714D3A60}" destId="{B7BAD486-BC86-47F3-862F-CFAC712F8FA0}" srcOrd="3" destOrd="0" presId="urn:microsoft.com/office/officeart/2008/layout/LinedList"/>
    <dgm:cxn modelId="{BA7D3666-6377-4574-A530-D97978620F59}" type="presParOf" srcId="{B7BAD486-BC86-47F3-862F-CFAC712F8FA0}" destId="{F20D6FB6-8FE1-408B-9EEA-BF9CCEBAD0C2}" srcOrd="0" destOrd="0" presId="urn:microsoft.com/office/officeart/2008/layout/LinedList"/>
    <dgm:cxn modelId="{FC5917F1-F078-4F6D-B347-2E47778BC740}" type="presParOf" srcId="{B7BAD486-BC86-47F3-862F-CFAC712F8FA0}" destId="{E954F94F-505B-4779-93AD-B13562FE1BF5}" srcOrd="1" destOrd="0" presId="urn:microsoft.com/office/officeart/2008/layout/LinedList"/>
    <dgm:cxn modelId="{CF1C3B4B-5A13-482E-B15D-86FC0CAD4758}" type="presParOf" srcId="{C4E71B8A-7544-43FC-BCDF-9398714D3A60}" destId="{0D9C8528-18BF-4D2B-9C12-E0E27945C300}" srcOrd="4" destOrd="0" presId="urn:microsoft.com/office/officeart/2008/layout/LinedList"/>
    <dgm:cxn modelId="{238D60C1-E862-4081-947C-127BD3406DC2}" type="presParOf" srcId="{C4E71B8A-7544-43FC-BCDF-9398714D3A60}" destId="{A01424E4-9FAF-4D3F-A224-943E2849BC01}" srcOrd="5" destOrd="0" presId="urn:microsoft.com/office/officeart/2008/layout/LinedList"/>
    <dgm:cxn modelId="{1C8B89A4-6098-43B4-8CED-5E2943DEDCD0}" type="presParOf" srcId="{A01424E4-9FAF-4D3F-A224-943E2849BC01}" destId="{F278A053-6030-4159-88A1-D013ACBFFD91}" srcOrd="0" destOrd="0" presId="urn:microsoft.com/office/officeart/2008/layout/LinedList"/>
    <dgm:cxn modelId="{F29786D7-5754-4974-8CC9-88AFAC2E24C8}" type="presParOf" srcId="{A01424E4-9FAF-4D3F-A224-943E2849BC01}" destId="{4A367E1A-3B09-4FC4-9487-68528B4DC56F}" srcOrd="1" destOrd="0" presId="urn:microsoft.com/office/officeart/2008/layout/LinedList"/>
    <dgm:cxn modelId="{0923EEBC-DDAE-4AB8-9076-36B1D9B6AEF6}" type="presParOf" srcId="{C4E71B8A-7544-43FC-BCDF-9398714D3A60}" destId="{947F86C2-496E-4F09-9382-13942A9D3C72}" srcOrd="6" destOrd="0" presId="urn:microsoft.com/office/officeart/2008/layout/LinedList"/>
    <dgm:cxn modelId="{3F106960-59F9-427F-A4A9-71B163A988A1}" type="presParOf" srcId="{C4E71B8A-7544-43FC-BCDF-9398714D3A60}" destId="{65DF3B70-A1B2-4877-9370-A37A95A359E5}" srcOrd="7" destOrd="0" presId="urn:microsoft.com/office/officeart/2008/layout/LinedList"/>
    <dgm:cxn modelId="{F67CBE2D-BDB3-4E71-81A9-D624F3E733BF}" type="presParOf" srcId="{65DF3B70-A1B2-4877-9370-A37A95A359E5}" destId="{FD74D6F6-506A-43D0-8B5C-DC632F38B19A}" srcOrd="0" destOrd="0" presId="urn:microsoft.com/office/officeart/2008/layout/LinedList"/>
    <dgm:cxn modelId="{0CB02674-4C92-4851-9782-7FF0870AAD54}" type="presParOf" srcId="{65DF3B70-A1B2-4877-9370-A37A95A359E5}" destId="{3F607DB6-8179-44E5-A760-320891CBCA39}" srcOrd="1" destOrd="0" presId="urn:microsoft.com/office/officeart/2008/layout/LinedList"/>
    <dgm:cxn modelId="{C887CA83-06AF-4DFA-A7A0-E1AE83FCC01C}" type="presParOf" srcId="{C4E71B8A-7544-43FC-BCDF-9398714D3A60}" destId="{86F06C9F-A604-4F3A-8385-8566333C7C47}" srcOrd="8" destOrd="0" presId="urn:microsoft.com/office/officeart/2008/layout/LinedList"/>
    <dgm:cxn modelId="{7F66348F-2A3A-4D66-BFAD-73EA4806FEC1}" type="presParOf" srcId="{C4E71B8A-7544-43FC-BCDF-9398714D3A60}" destId="{240320E8-2CE9-4AD1-9BB9-15459251C825}" srcOrd="9" destOrd="0" presId="urn:microsoft.com/office/officeart/2008/layout/LinedList"/>
    <dgm:cxn modelId="{3DC78FB0-A374-4D57-AFA2-44C1B10C3600}" type="presParOf" srcId="{240320E8-2CE9-4AD1-9BB9-15459251C825}" destId="{8FB7C2F5-4FA3-4182-B7F1-544ABD6ED888}" srcOrd="0" destOrd="0" presId="urn:microsoft.com/office/officeart/2008/layout/LinedList"/>
    <dgm:cxn modelId="{4FAD65C7-87D6-4D90-9A2D-D789B93069CB}" type="presParOf" srcId="{240320E8-2CE9-4AD1-9BB9-15459251C825}" destId="{B6689BB4-9654-42C3-A9C4-7B6882E5793A}" srcOrd="1" destOrd="0" presId="urn:microsoft.com/office/officeart/2008/layout/LinedList"/>
    <dgm:cxn modelId="{9966795C-9780-4804-A796-B576E865B91A}" type="presParOf" srcId="{C4E71B8A-7544-43FC-BCDF-9398714D3A60}" destId="{2050F336-75FF-4AAA-812A-283751C95140}" srcOrd="10" destOrd="0" presId="urn:microsoft.com/office/officeart/2008/layout/LinedList"/>
    <dgm:cxn modelId="{9B801A8A-B517-4AD7-A383-7EC8C1447C73}" type="presParOf" srcId="{C4E71B8A-7544-43FC-BCDF-9398714D3A60}" destId="{117CC7B1-AE6B-45B8-91CA-AE39A9E06B6A}" srcOrd="11" destOrd="0" presId="urn:microsoft.com/office/officeart/2008/layout/LinedList"/>
    <dgm:cxn modelId="{20BF0BE9-A210-4766-B564-D23906801EFA}" type="presParOf" srcId="{117CC7B1-AE6B-45B8-91CA-AE39A9E06B6A}" destId="{FDC44F04-4976-43BE-926D-35A28806FB5A}" srcOrd="0" destOrd="0" presId="urn:microsoft.com/office/officeart/2008/layout/LinedList"/>
    <dgm:cxn modelId="{B39D15C5-38B5-4260-91A7-286A3CAE373C}" type="presParOf" srcId="{117CC7B1-AE6B-45B8-91CA-AE39A9E06B6A}" destId="{965AC9FC-6345-40F1-A9B0-80E608493312}" srcOrd="1" destOrd="0" presId="urn:microsoft.com/office/officeart/2008/layout/LinedList"/>
    <dgm:cxn modelId="{E8F48855-7659-4B34-BC92-7118C8E50AB0}" type="presParOf" srcId="{C4E71B8A-7544-43FC-BCDF-9398714D3A60}" destId="{153451E9-8EE0-467F-BA8B-313660C72C20}" srcOrd="12" destOrd="0" presId="urn:microsoft.com/office/officeart/2008/layout/LinedList"/>
    <dgm:cxn modelId="{A139B44B-220F-4914-9EB3-A0145EBE7BED}" type="presParOf" srcId="{C4E71B8A-7544-43FC-BCDF-9398714D3A60}" destId="{C03AD85C-EFCD-49CC-8908-212B09463E36}" srcOrd="13" destOrd="0" presId="urn:microsoft.com/office/officeart/2008/layout/LinedList"/>
    <dgm:cxn modelId="{8DF9567A-A08A-4AF5-B6AE-372512B542A3}" type="presParOf" srcId="{C03AD85C-EFCD-49CC-8908-212B09463E36}" destId="{612B23F8-69A2-47EE-83BD-35D59175B514}" srcOrd="0" destOrd="0" presId="urn:microsoft.com/office/officeart/2008/layout/LinedList"/>
    <dgm:cxn modelId="{76DA2515-9957-4496-9EB0-6FF5C16F0FCD}" type="presParOf" srcId="{C03AD85C-EFCD-49CC-8908-212B09463E36}" destId="{10476C37-FDFD-4D28-8254-5A38AF505DA6}" srcOrd="1" destOrd="0" presId="urn:microsoft.com/office/officeart/2008/layout/LinedList"/>
    <dgm:cxn modelId="{CEF5A79B-233B-4DFD-B3CB-829BF6925548}" type="presParOf" srcId="{C4E71B8A-7544-43FC-BCDF-9398714D3A60}" destId="{D9B16423-6CC3-4884-BDA5-47F5CD4C31A5}" srcOrd="14" destOrd="0" presId="urn:microsoft.com/office/officeart/2008/layout/LinedList"/>
    <dgm:cxn modelId="{96ADBC4F-A5F5-4B40-B883-3864311FA415}" type="presParOf" srcId="{C4E71B8A-7544-43FC-BCDF-9398714D3A60}" destId="{310ED26E-C6F9-4B5A-BDAF-DCF9AFAF83F2}" srcOrd="15" destOrd="0" presId="urn:microsoft.com/office/officeart/2008/layout/LinedList"/>
    <dgm:cxn modelId="{52FDBCF9-5E71-40D3-B980-396B8B320CDB}" type="presParOf" srcId="{310ED26E-C6F9-4B5A-BDAF-DCF9AFAF83F2}" destId="{48DE535B-1902-4B0F-A8F1-FB0F8D775076}" srcOrd="0" destOrd="0" presId="urn:microsoft.com/office/officeart/2008/layout/LinedList"/>
    <dgm:cxn modelId="{1DFD1654-ADCF-4F0E-88E7-EFFFCC652CBA}" type="presParOf" srcId="{310ED26E-C6F9-4B5A-BDAF-DCF9AFAF83F2}" destId="{0F50818A-E3C4-4B27-A68D-CC4D831F682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C43685-B1B0-416A-9298-C46A92E29FDD}" type="doc">
      <dgm:prSet loTypeId="urn:microsoft.com/office/officeart/2005/8/layout/lProcess3" loCatId="process" qsTypeId="urn:microsoft.com/office/officeart/2005/8/quickstyle/simple3" qsCatId="simple" csTypeId="urn:microsoft.com/office/officeart/2005/8/colors/accent2_2" csCatId="accent2" phldr="1"/>
      <dgm:spPr/>
      <dgm:t>
        <a:bodyPr/>
        <a:lstStyle/>
        <a:p>
          <a:endParaRPr lang="en-US"/>
        </a:p>
      </dgm:t>
    </dgm:pt>
    <dgm:pt modelId="{1F3A5C77-5725-41F0-BC2C-036112F4A53E}">
      <dgm:prSet phldr="0"/>
      <dgm:spPr/>
      <dgm:t>
        <a:bodyPr/>
        <a:lstStyle/>
        <a:p>
          <a:pPr rtl="0"/>
          <a:r>
            <a:rPr lang="en-US" b="0">
              <a:latin typeface="Calibri"/>
            </a:rPr>
            <a:t>Exploratory</a:t>
          </a:r>
        </a:p>
      </dgm:t>
    </dgm:pt>
    <dgm:pt modelId="{E4E99C89-F97B-4D62-8A01-053F5CD3F771}" type="parTrans" cxnId="{0685EA04-A32D-42C4-B62D-E57DC4595924}">
      <dgm:prSet/>
      <dgm:spPr/>
    </dgm:pt>
    <dgm:pt modelId="{A864C081-4839-4CFB-BEB1-7F9BB341D0CD}" type="sibTrans" cxnId="{0685EA04-A32D-42C4-B62D-E57DC4595924}">
      <dgm:prSet/>
      <dgm:spPr/>
    </dgm:pt>
    <dgm:pt modelId="{B817C59E-132E-481F-8901-CD583D878D9A}">
      <dgm:prSet phldr="0"/>
      <dgm:spPr/>
      <dgm:t>
        <a:bodyPr/>
        <a:lstStyle/>
        <a:p>
          <a:pPr rtl="0"/>
          <a:r>
            <a:rPr lang="en-US" b="0">
              <a:latin typeface="Calibri"/>
            </a:rPr>
            <a:t>Hours Worked</a:t>
          </a:r>
        </a:p>
      </dgm:t>
    </dgm:pt>
    <dgm:pt modelId="{2DD8CF2C-7E00-49D4-B5F6-A161C473EA8B}" type="parTrans" cxnId="{EE9A0109-8FC4-4CDB-BB59-397F10AA97B5}">
      <dgm:prSet/>
      <dgm:spPr/>
    </dgm:pt>
    <dgm:pt modelId="{C743FC04-2E36-490A-9D77-CA4DE06522D3}" type="sibTrans" cxnId="{EE9A0109-8FC4-4CDB-BB59-397F10AA97B5}">
      <dgm:prSet/>
      <dgm:spPr/>
    </dgm:pt>
    <dgm:pt modelId="{BEAD7DCD-0D72-46F3-88F7-BBFB57E91FBA}">
      <dgm:prSet phldr="0"/>
      <dgm:spPr/>
      <dgm:t>
        <a:bodyPr/>
        <a:lstStyle/>
        <a:p>
          <a:pPr rtl="0"/>
          <a:r>
            <a:rPr lang="en-US" b="0">
              <a:latin typeface="Calibri"/>
            </a:rPr>
            <a:t>Interaction Term</a:t>
          </a:r>
        </a:p>
      </dgm:t>
    </dgm:pt>
    <dgm:pt modelId="{CF3B26A9-B23B-4C58-9500-5CDCBD8407B5}" type="parTrans" cxnId="{3997CD1D-9FB5-41D4-8B0B-8A095B89A74E}">
      <dgm:prSet/>
      <dgm:spPr/>
    </dgm:pt>
    <dgm:pt modelId="{E03E3AEE-7FDB-49FF-A9AC-1F56C2252997}" type="sibTrans" cxnId="{3997CD1D-9FB5-41D4-8B0B-8A095B89A74E}">
      <dgm:prSet/>
      <dgm:spPr/>
    </dgm:pt>
    <dgm:pt modelId="{0A00BED6-8A7F-4721-9DEA-9B6737F32E3F}">
      <dgm:prSet phldr="0"/>
      <dgm:spPr/>
      <dgm:t>
        <a:bodyPr/>
        <a:lstStyle/>
        <a:p>
          <a:pPr rtl="0"/>
          <a:r>
            <a:rPr lang="en-US" b="0">
              <a:latin typeface="Calibri"/>
            </a:rPr>
            <a:t>Model fit</a:t>
          </a:r>
        </a:p>
      </dgm:t>
    </dgm:pt>
    <dgm:pt modelId="{9820F264-22EA-4A41-BF65-660FD459F438}" type="parTrans" cxnId="{8050B1E9-6D69-4B5D-A629-D5C0FC72835F}">
      <dgm:prSet/>
      <dgm:spPr/>
    </dgm:pt>
    <dgm:pt modelId="{35E09566-EAC1-4DB1-BF5F-0CB0486FB74F}" type="sibTrans" cxnId="{8050B1E9-6D69-4B5D-A629-D5C0FC72835F}">
      <dgm:prSet/>
      <dgm:spPr/>
    </dgm:pt>
    <dgm:pt modelId="{4996C530-69BF-44A4-8203-72C8FB6D0318}" type="pres">
      <dgm:prSet presAssocID="{82C43685-B1B0-416A-9298-C46A92E29FDD}" presName="Name0" presStyleCnt="0">
        <dgm:presLayoutVars>
          <dgm:chPref val="3"/>
          <dgm:dir/>
          <dgm:animLvl val="lvl"/>
          <dgm:resizeHandles/>
        </dgm:presLayoutVars>
      </dgm:prSet>
      <dgm:spPr/>
    </dgm:pt>
    <dgm:pt modelId="{6C49264F-EC4F-4587-919B-D0273CFFF8CD}" type="pres">
      <dgm:prSet presAssocID="{1F3A5C77-5725-41F0-BC2C-036112F4A53E}" presName="horFlow" presStyleCnt="0"/>
      <dgm:spPr/>
    </dgm:pt>
    <dgm:pt modelId="{276292A0-A9F6-40F5-B169-F77A13FE6C28}" type="pres">
      <dgm:prSet presAssocID="{1F3A5C77-5725-41F0-BC2C-036112F4A53E}" presName="bigChev" presStyleLbl="node1" presStyleIdx="0" presStyleCnt="4"/>
      <dgm:spPr/>
    </dgm:pt>
    <dgm:pt modelId="{11566F1D-6018-4EAB-BD82-717DD6969B32}" type="pres">
      <dgm:prSet presAssocID="{1F3A5C77-5725-41F0-BC2C-036112F4A53E}" presName="vSp" presStyleCnt="0"/>
      <dgm:spPr/>
    </dgm:pt>
    <dgm:pt modelId="{3D5FDB40-2D7C-43FC-A05B-385931494058}" type="pres">
      <dgm:prSet presAssocID="{B817C59E-132E-481F-8901-CD583D878D9A}" presName="horFlow" presStyleCnt="0"/>
      <dgm:spPr/>
    </dgm:pt>
    <dgm:pt modelId="{C4A9AA27-ABA0-455E-BAE5-8987FBCE798B}" type="pres">
      <dgm:prSet presAssocID="{B817C59E-132E-481F-8901-CD583D878D9A}" presName="bigChev" presStyleLbl="node1" presStyleIdx="1" presStyleCnt="4"/>
      <dgm:spPr/>
    </dgm:pt>
    <dgm:pt modelId="{C64B8C7B-4379-46D0-8D04-13D4E30663D1}" type="pres">
      <dgm:prSet presAssocID="{B817C59E-132E-481F-8901-CD583D878D9A}" presName="vSp" presStyleCnt="0"/>
      <dgm:spPr/>
    </dgm:pt>
    <dgm:pt modelId="{115A3034-7AFB-4091-8928-700E7F409751}" type="pres">
      <dgm:prSet presAssocID="{BEAD7DCD-0D72-46F3-88F7-BBFB57E91FBA}" presName="horFlow" presStyleCnt="0"/>
      <dgm:spPr/>
    </dgm:pt>
    <dgm:pt modelId="{74222D46-734E-4A39-A9D1-7AC0B9A881FC}" type="pres">
      <dgm:prSet presAssocID="{BEAD7DCD-0D72-46F3-88F7-BBFB57E91FBA}" presName="bigChev" presStyleLbl="node1" presStyleIdx="2" presStyleCnt="4"/>
      <dgm:spPr/>
    </dgm:pt>
    <dgm:pt modelId="{5CCE4A5F-CEA7-41AE-889C-1DA2858B14BB}" type="pres">
      <dgm:prSet presAssocID="{BEAD7DCD-0D72-46F3-88F7-BBFB57E91FBA}" presName="vSp" presStyleCnt="0"/>
      <dgm:spPr/>
    </dgm:pt>
    <dgm:pt modelId="{17155FF0-7D61-49F5-A1C5-02372813A9D1}" type="pres">
      <dgm:prSet presAssocID="{0A00BED6-8A7F-4721-9DEA-9B6737F32E3F}" presName="horFlow" presStyleCnt="0"/>
      <dgm:spPr/>
    </dgm:pt>
    <dgm:pt modelId="{A737B328-E401-431B-B077-CFD2F942D0C8}" type="pres">
      <dgm:prSet presAssocID="{0A00BED6-8A7F-4721-9DEA-9B6737F32E3F}" presName="bigChev" presStyleLbl="node1" presStyleIdx="3" presStyleCnt="4"/>
      <dgm:spPr/>
    </dgm:pt>
  </dgm:ptLst>
  <dgm:cxnLst>
    <dgm:cxn modelId="{0685EA04-A32D-42C4-B62D-E57DC4595924}" srcId="{82C43685-B1B0-416A-9298-C46A92E29FDD}" destId="{1F3A5C77-5725-41F0-BC2C-036112F4A53E}" srcOrd="0" destOrd="0" parTransId="{E4E99C89-F97B-4D62-8A01-053F5CD3F771}" sibTransId="{A864C081-4839-4CFB-BEB1-7F9BB341D0CD}"/>
    <dgm:cxn modelId="{EE9A0109-8FC4-4CDB-BB59-397F10AA97B5}" srcId="{82C43685-B1B0-416A-9298-C46A92E29FDD}" destId="{B817C59E-132E-481F-8901-CD583D878D9A}" srcOrd="1" destOrd="0" parTransId="{2DD8CF2C-7E00-49D4-B5F6-A161C473EA8B}" sibTransId="{C743FC04-2E36-490A-9D77-CA4DE06522D3}"/>
    <dgm:cxn modelId="{F9747C1D-558F-44FA-ABEA-43892D333352}" type="presOf" srcId="{82C43685-B1B0-416A-9298-C46A92E29FDD}" destId="{4996C530-69BF-44A4-8203-72C8FB6D0318}" srcOrd="0" destOrd="0" presId="urn:microsoft.com/office/officeart/2005/8/layout/lProcess3"/>
    <dgm:cxn modelId="{3997CD1D-9FB5-41D4-8B0B-8A095B89A74E}" srcId="{82C43685-B1B0-416A-9298-C46A92E29FDD}" destId="{BEAD7DCD-0D72-46F3-88F7-BBFB57E91FBA}" srcOrd="2" destOrd="0" parTransId="{CF3B26A9-B23B-4C58-9500-5CDCBD8407B5}" sibTransId="{E03E3AEE-7FDB-49FF-A9AC-1F56C2252997}"/>
    <dgm:cxn modelId="{8623A040-DD33-48BE-A530-2C209F6F0518}" type="presOf" srcId="{B817C59E-132E-481F-8901-CD583D878D9A}" destId="{C4A9AA27-ABA0-455E-BAE5-8987FBCE798B}" srcOrd="0" destOrd="0" presId="urn:microsoft.com/office/officeart/2005/8/layout/lProcess3"/>
    <dgm:cxn modelId="{8D957166-00CD-4E7D-9A0A-4B2A51CF9E37}" type="presOf" srcId="{0A00BED6-8A7F-4721-9DEA-9B6737F32E3F}" destId="{A737B328-E401-431B-B077-CFD2F942D0C8}" srcOrd="0" destOrd="0" presId="urn:microsoft.com/office/officeart/2005/8/layout/lProcess3"/>
    <dgm:cxn modelId="{A0F57355-1425-44C3-A3B0-940D1902DD82}" type="presOf" srcId="{1F3A5C77-5725-41F0-BC2C-036112F4A53E}" destId="{276292A0-A9F6-40F5-B169-F77A13FE6C28}" srcOrd="0" destOrd="0" presId="urn:microsoft.com/office/officeart/2005/8/layout/lProcess3"/>
    <dgm:cxn modelId="{954CFED5-A53D-4102-BCB5-97281E8326A9}" type="presOf" srcId="{BEAD7DCD-0D72-46F3-88F7-BBFB57E91FBA}" destId="{74222D46-734E-4A39-A9D1-7AC0B9A881FC}" srcOrd="0" destOrd="0" presId="urn:microsoft.com/office/officeart/2005/8/layout/lProcess3"/>
    <dgm:cxn modelId="{8050B1E9-6D69-4B5D-A629-D5C0FC72835F}" srcId="{82C43685-B1B0-416A-9298-C46A92E29FDD}" destId="{0A00BED6-8A7F-4721-9DEA-9B6737F32E3F}" srcOrd="3" destOrd="0" parTransId="{9820F264-22EA-4A41-BF65-660FD459F438}" sibTransId="{35E09566-EAC1-4DB1-BF5F-0CB0486FB74F}"/>
    <dgm:cxn modelId="{F2C28071-F158-4E6C-934B-B100C8FEA115}" type="presParOf" srcId="{4996C530-69BF-44A4-8203-72C8FB6D0318}" destId="{6C49264F-EC4F-4587-919B-D0273CFFF8CD}" srcOrd="0" destOrd="0" presId="urn:microsoft.com/office/officeart/2005/8/layout/lProcess3"/>
    <dgm:cxn modelId="{077661D3-AA63-4A64-8F35-BE043A431506}" type="presParOf" srcId="{6C49264F-EC4F-4587-919B-D0273CFFF8CD}" destId="{276292A0-A9F6-40F5-B169-F77A13FE6C28}" srcOrd="0" destOrd="0" presId="urn:microsoft.com/office/officeart/2005/8/layout/lProcess3"/>
    <dgm:cxn modelId="{BE6B5D5F-4ABD-4A46-9C57-0CCCD7AAE551}" type="presParOf" srcId="{4996C530-69BF-44A4-8203-72C8FB6D0318}" destId="{11566F1D-6018-4EAB-BD82-717DD6969B32}" srcOrd="1" destOrd="0" presId="urn:microsoft.com/office/officeart/2005/8/layout/lProcess3"/>
    <dgm:cxn modelId="{68C005E7-AC85-43C6-9326-FD3AD0A1A004}" type="presParOf" srcId="{4996C530-69BF-44A4-8203-72C8FB6D0318}" destId="{3D5FDB40-2D7C-43FC-A05B-385931494058}" srcOrd="2" destOrd="0" presId="urn:microsoft.com/office/officeart/2005/8/layout/lProcess3"/>
    <dgm:cxn modelId="{E7AD3BAD-7331-4882-9EA4-86285A5B8380}" type="presParOf" srcId="{3D5FDB40-2D7C-43FC-A05B-385931494058}" destId="{C4A9AA27-ABA0-455E-BAE5-8987FBCE798B}" srcOrd="0" destOrd="0" presId="urn:microsoft.com/office/officeart/2005/8/layout/lProcess3"/>
    <dgm:cxn modelId="{0C4DA444-6AF4-44AA-A7CF-6CBC28AEC261}" type="presParOf" srcId="{4996C530-69BF-44A4-8203-72C8FB6D0318}" destId="{C64B8C7B-4379-46D0-8D04-13D4E30663D1}" srcOrd="3" destOrd="0" presId="urn:microsoft.com/office/officeart/2005/8/layout/lProcess3"/>
    <dgm:cxn modelId="{5B2321DC-4C59-4639-AB3F-509C8FEB4729}" type="presParOf" srcId="{4996C530-69BF-44A4-8203-72C8FB6D0318}" destId="{115A3034-7AFB-4091-8928-700E7F409751}" srcOrd="4" destOrd="0" presId="urn:microsoft.com/office/officeart/2005/8/layout/lProcess3"/>
    <dgm:cxn modelId="{57E16DF8-E662-4D1F-893B-B58DBDFCDFD0}" type="presParOf" srcId="{115A3034-7AFB-4091-8928-700E7F409751}" destId="{74222D46-734E-4A39-A9D1-7AC0B9A881FC}" srcOrd="0" destOrd="0" presId="urn:microsoft.com/office/officeart/2005/8/layout/lProcess3"/>
    <dgm:cxn modelId="{ABD7E317-C0EE-4C17-8B72-E3B946761B28}" type="presParOf" srcId="{4996C530-69BF-44A4-8203-72C8FB6D0318}" destId="{5CCE4A5F-CEA7-41AE-889C-1DA2858B14BB}" srcOrd="5" destOrd="0" presId="urn:microsoft.com/office/officeart/2005/8/layout/lProcess3"/>
    <dgm:cxn modelId="{2F32C1EE-7079-4E0B-A6BC-32C5CFBB0915}" type="presParOf" srcId="{4996C530-69BF-44A4-8203-72C8FB6D0318}" destId="{17155FF0-7D61-49F5-A1C5-02372813A9D1}" srcOrd="6" destOrd="0" presId="urn:microsoft.com/office/officeart/2005/8/layout/lProcess3"/>
    <dgm:cxn modelId="{1918FD9D-A50C-4C9C-9645-26A83D11F58B}" type="presParOf" srcId="{17155FF0-7D61-49F5-A1C5-02372813A9D1}" destId="{A737B328-E401-431B-B077-CFD2F942D0C8}"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E5214F-7216-4EE9-AABB-08B32351D4F9}"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0B35F66B-40B6-47FF-8663-0ACF3374E193}">
      <dgm:prSet/>
      <dgm:spPr/>
      <dgm:t>
        <a:bodyPr/>
        <a:lstStyle/>
        <a:p>
          <a:pPr rtl="0">
            <a:lnSpc>
              <a:spcPct val="100000"/>
            </a:lnSpc>
            <a:defRPr cap="all"/>
          </a:pPr>
          <a:r>
            <a:rPr lang="en-US" b="0" dirty="0">
              <a:latin typeface="Calibri Light" panose="020F0302020204030204"/>
            </a:rPr>
            <a:t>Statistical</a:t>
          </a:r>
          <a:r>
            <a:rPr lang="en-US" b="0" dirty="0"/>
            <a:t> model used to predict the probability of a binary outcome</a:t>
          </a:r>
          <a:r>
            <a:rPr lang="en-US" b="0" dirty="0">
              <a:latin typeface="Calibri Light" panose="020F0302020204030204"/>
            </a:rPr>
            <a:t>.</a:t>
          </a:r>
          <a:endParaRPr lang="en-US" b="0" dirty="0"/>
        </a:p>
      </dgm:t>
    </dgm:pt>
    <dgm:pt modelId="{8390AF7E-242F-4D3B-B7F1-B92271C6673F}" type="parTrans" cxnId="{5F1A1367-52AC-4844-A879-2914F418A726}">
      <dgm:prSet/>
      <dgm:spPr/>
      <dgm:t>
        <a:bodyPr/>
        <a:lstStyle/>
        <a:p>
          <a:endParaRPr lang="en-US"/>
        </a:p>
      </dgm:t>
    </dgm:pt>
    <dgm:pt modelId="{8B359770-481D-4D9B-8114-EF4447A4DC8C}" type="sibTrans" cxnId="{5F1A1367-52AC-4844-A879-2914F418A726}">
      <dgm:prSet/>
      <dgm:spPr/>
      <dgm:t>
        <a:bodyPr/>
        <a:lstStyle/>
        <a:p>
          <a:endParaRPr lang="en-US"/>
        </a:p>
      </dgm:t>
    </dgm:pt>
    <dgm:pt modelId="{B8143D8E-68D1-441D-A2D7-4DD2471AB91E}">
      <dgm:prSet/>
      <dgm:spPr/>
      <dgm:t>
        <a:bodyPr/>
        <a:lstStyle/>
        <a:p>
          <a:pPr rtl="0">
            <a:lnSpc>
              <a:spcPct val="100000"/>
            </a:lnSpc>
            <a:defRPr cap="all"/>
          </a:pPr>
          <a:r>
            <a:rPr lang="en-US" b="0" dirty="0"/>
            <a:t>The </a:t>
          </a:r>
          <a:r>
            <a:rPr lang="en-US" b="0" dirty="0">
              <a:latin typeface="Calibri Light" panose="020F0302020204030204"/>
            </a:rPr>
            <a:t>response variable</a:t>
          </a:r>
          <a:r>
            <a:rPr lang="en-US" b="0" dirty="0"/>
            <a:t> </a:t>
          </a:r>
          <a:r>
            <a:rPr lang="en-US" b="1" dirty="0"/>
            <a:t>'earnings50k'</a:t>
          </a:r>
          <a:r>
            <a:rPr lang="en-US" b="0" dirty="0"/>
            <a:t> in this dataset is binary (&gt;$50K or ≤$50K).</a:t>
          </a:r>
          <a:r>
            <a:rPr lang="en-US" b="0" dirty="0">
              <a:latin typeface="Calibri Light" panose="020F0302020204030204"/>
            </a:rPr>
            <a:t> </a:t>
          </a:r>
          <a:endParaRPr lang="en-US" b="0" dirty="0"/>
        </a:p>
      </dgm:t>
    </dgm:pt>
    <dgm:pt modelId="{189197B1-C10E-4BDA-8F35-6A9AA604C6DF}" type="parTrans" cxnId="{09CD50CC-607B-4F44-9722-5165B432D743}">
      <dgm:prSet/>
      <dgm:spPr/>
      <dgm:t>
        <a:bodyPr/>
        <a:lstStyle/>
        <a:p>
          <a:endParaRPr lang="en-US"/>
        </a:p>
      </dgm:t>
    </dgm:pt>
    <dgm:pt modelId="{045F4CE9-EC21-4E28-BB23-CE9A27CE59D6}" type="sibTrans" cxnId="{09CD50CC-607B-4F44-9722-5165B432D743}">
      <dgm:prSet/>
      <dgm:spPr/>
      <dgm:t>
        <a:bodyPr/>
        <a:lstStyle/>
        <a:p>
          <a:endParaRPr lang="en-US"/>
        </a:p>
      </dgm:t>
    </dgm:pt>
    <dgm:pt modelId="{1CC8DE0B-29A4-4CBC-BB94-F0C5E7B23C20}">
      <dgm:prSet/>
      <dgm:spPr/>
      <dgm:t>
        <a:bodyPr/>
        <a:lstStyle/>
        <a:p>
          <a:pPr>
            <a:lnSpc>
              <a:spcPct val="100000"/>
            </a:lnSpc>
            <a:defRPr cap="all"/>
          </a:pPr>
          <a:r>
            <a:rPr lang="en-US" b="0" dirty="0"/>
            <a:t>It allows for the estimation of odds ratios</a:t>
          </a:r>
          <a:r>
            <a:rPr lang="en-US" b="0" dirty="0">
              <a:latin typeface="Calibri Light" panose="020F0302020204030204"/>
            </a:rPr>
            <a:t>.</a:t>
          </a:r>
          <a:endParaRPr lang="en-US" b="0" dirty="0"/>
        </a:p>
      </dgm:t>
    </dgm:pt>
    <dgm:pt modelId="{B683A98E-496A-4F68-B841-7D3323654EC1}" type="parTrans" cxnId="{F1D20F69-B772-41DA-A4EE-A4C4C99AC341}">
      <dgm:prSet/>
      <dgm:spPr/>
      <dgm:t>
        <a:bodyPr/>
        <a:lstStyle/>
        <a:p>
          <a:endParaRPr lang="en-US"/>
        </a:p>
      </dgm:t>
    </dgm:pt>
    <dgm:pt modelId="{5C76BADA-9F0F-4C82-808E-818584ABF3DE}" type="sibTrans" cxnId="{F1D20F69-B772-41DA-A4EE-A4C4C99AC341}">
      <dgm:prSet/>
      <dgm:spPr/>
      <dgm:t>
        <a:bodyPr/>
        <a:lstStyle/>
        <a:p>
          <a:endParaRPr lang="en-US"/>
        </a:p>
      </dgm:t>
    </dgm:pt>
    <dgm:pt modelId="{A194652A-B0FC-460C-929E-B4791EA97F9B}" type="pres">
      <dgm:prSet presAssocID="{58E5214F-7216-4EE9-AABB-08B32351D4F9}" presName="root" presStyleCnt="0">
        <dgm:presLayoutVars>
          <dgm:dir/>
          <dgm:resizeHandles val="exact"/>
        </dgm:presLayoutVars>
      </dgm:prSet>
      <dgm:spPr/>
    </dgm:pt>
    <dgm:pt modelId="{D113E417-9BB0-41A3-AB27-837B5BB1D87E}" type="pres">
      <dgm:prSet presAssocID="{0B35F66B-40B6-47FF-8663-0ACF3374E193}" presName="compNode" presStyleCnt="0"/>
      <dgm:spPr/>
    </dgm:pt>
    <dgm:pt modelId="{6FBE790E-6776-4EC7-BBA7-E5B58E3B925B}" type="pres">
      <dgm:prSet presAssocID="{0B35F66B-40B6-47FF-8663-0ACF3374E193}" presName="iconBgRect" presStyleLbl="bgShp" presStyleIdx="0" presStyleCnt="3"/>
      <dgm:spPr>
        <a:prstGeom prst="round2DiagRect">
          <a:avLst>
            <a:gd name="adj1" fmla="val 29727"/>
            <a:gd name="adj2" fmla="val 0"/>
          </a:avLst>
        </a:prstGeom>
      </dgm:spPr>
    </dgm:pt>
    <dgm:pt modelId="{3C49D8FA-39B7-4CB8-9C8B-35F8B35816DB}" type="pres">
      <dgm:prSet presAssocID="{0B35F66B-40B6-47FF-8663-0ACF3374E1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E0F05236-A599-46BA-9553-50E0BB755424}" type="pres">
      <dgm:prSet presAssocID="{0B35F66B-40B6-47FF-8663-0ACF3374E193}" presName="spaceRect" presStyleCnt="0"/>
      <dgm:spPr/>
    </dgm:pt>
    <dgm:pt modelId="{3A9A4F77-0DE7-4AEA-A7BE-F45ECFB6115D}" type="pres">
      <dgm:prSet presAssocID="{0B35F66B-40B6-47FF-8663-0ACF3374E193}" presName="textRect" presStyleLbl="revTx" presStyleIdx="0" presStyleCnt="3">
        <dgm:presLayoutVars>
          <dgm:chMax val="1"/>
          <dgm:chPref val="1"/>
        </dgm:presLayoutVars>
      </dgm:prSet>
      <dgm:spPr/>
    </dgm:pt>
    <dgm:pt modelId="{81FB7E8B-F2D4-4C56-A5E6-202C3496F336}" type="pres">
      <dgm:prSet presAssocID="{8B359770-481D-4D9B-8114-EF4447A4DC8C}" presName="sibTrans" presStyleCnt="0"/>
      <dgm:spPr/>
    </dgm:pt>
    <dgm:pt modelId="{B1FB510B-2765-4BB5-BED3-B2CB20BFDC49}" type="pres">
      <dgm:prSet presAssocID="{B8143D8E-68D1-441D-A2D7-4DD2471AB91E}" presName="compNode" presStyleCnt="0"/>
      <dgm:spPr/>
    </dgm:pt>
    <dgm:pt modelId="{DA2521D0-B140-44A5-BB91-8ED144FB1524}" type="pres">
      <dgm:prSet presAssocID="{B8143D8E-68D1-441D-A2D7-4DD2471AB91E}" presName="iconBgRect" presStyleLbl="bgShp" presStyleIdx="1" presStyleCnt="3"/>
      <dgm:spPr>
        <a:prstGeom prst="round2DiagRect">
          <a:avLst>
            <a:gd name="adj1" fmla="val 29727"/>
            <a:gd name="adj2" fmla="val 0"/>
          </a:avLst>
        </a:prstGeom>
      </dgm:spPr>
    </dgm:pt>
    <dgm:pt modelId="{F46770F4-69D8-4445-9320-B9D5B7B0DB26}" type="pres">
      <dgm:prSet presAssocID="{B8143D8E-68D1-441D-A2D7-4DD2471AB9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F2DDEB7-8A15-42D8-AAD0-A3D736A6231F}" type="pres">
      <dgm:prSet presAssocID="{B8143D8E-68D1-441D-A2D7-4DD2471AB91E}" presName="spaceRect" presStyleCnt="0"/>
      <dgm:spPr/>
    </dgm:pt>
    <dgm:pt modelId="{DBCE6773-38CF-47AC-8A29-5EA619B95744}" type="pres">
      <dgm:prSet presAssocID="{B8143D8E-68D1-441D-A2D7-4DD2471AB91E}" presName="textRect" presStyleLbl="revTx" presStyleIdx="1" presStyleCnt="3">
        <dgm:presLayoutVars>
          <dgm:chMax val="1"/>
          <dgm:chPref val="1"/>
        </dgm:presLayoutVars>
      </dgm:prSet>
      <dgm:spPr/>
    </dgm:pt>
    <dgm:pt modelId="{3890C20D-B04A-4BB4-A71B-8DD16FF743EE}" type="pres">
      <dgm:prSet presAssocID="{045F4CE9-EC21-4E28-BB23-CE9A27CE59D6}" presName="sibTrans" presStyleCnt="0"/>
      <dgm:spPr/>
    </dgm:pt>
    <dgm:pt modelId="{E8B98F9E-AC14-4C12-B937-5A1C8FD952E9}" type="pres">
      <dgm:prSet presAssocID="{1CC8DE0B-29A4-4CBC-BB94-F0C5E7B23C20}" presName="compNode" presStyleCnt="0"/>
      <dgm:spPr/>
    </dgm:pt>
    <dgm:pt modelId="{B537357A-4DE7-41B6-BAB3-4FF5E2181645}" type="pres">
      <dgm:prSet presAssocID="{1CC8DE0B-29A4-4CBC-BB94-F0C5E7B23C20}" presName="iconBgRect" presStyleLbl="bgShp" presStyleIdx="2" presStyleCnt="3"/>
      <dgm:spPr>
        <a:prstGeom prst="round2DiagRect">
          <a:avLst>
            <a:gd name="adj1" fmla="val 29727"/>
            <a:gd name="adj2" fmla="val 0"/>
          </a:avLst>
        </a:prstGeom>
      </dgm:spPr>
    </dgm:pt>
    <dgm:pt modelId="{7B9AD6A4-A536-4D39-924C-F27E37C57166}" type="pres">
      <dgm:prSet presAssocID="{1CC8DE0B-29A4-4CBC-BB94-F0C5E7B23C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03630BA3-F4E5-401D-986B-E8E2120020FA}" type="pres">
      <dgm:prSet presAssocID="{1CC8DE0B-29A4-4CBC-BB94-F0C5E7B23C20}" presName="spaceRect" presStyleCnt="0"/>
      <dgm:spPr/>
    </dgm:pt>
    <dgm:pt modelId="{62F9F1C7-0974-4715-AC51-4D69578650F6}" type="pres">
      <dgm:prSet presAssocID="{1CC8DE0B-29A4-4CBC-BB94-F0C5E7B23C20}" presName="textRect" presStyleLbl="revTx" presStyleIdx="2" presStyleCnt="3">
        <dgm:presLayoutVars>
          <dgm:chMax val="1"/>
          <dgm:chPref val="1"/>
        </dgm:presLayoutVars>
      </dgm:prSet>
      <dgm:spPr/>
    </dgm:pt>
  </dgm:ptLst>
  <dgm:cxnLst>
    <dgm:cxn modelId="{C3894B12-0185-4A5D-9BF6-8510C2CD199A}" type="presOf" srcId="{58E5214F-7216-4EE9-AABB-08B32351D4F9}" destId="{A194652A-B0FC-460C-929E-B4791EA97F9B}" srcOrd="0" destOrd="0" presId="urn:microsoft.com/office/officeart/2018/5/layout/IconLeafLabelList"/>
    <dgm:cxn modelId="{3ECA8519-49FE-424D-A345-39E240C6A58C}" type="presOf" srcId="{0B35F66B-40B6-47FF-8663-0ACF3374E193}" destId="{3A9A4F77-0DE7-4AEA-A7BE-F45ECFB6115D}" srcOrd="0" destOrd="0" presId="urn:microsoft.com/office/officeart/2018/5/layout/IconLeafLabelList"/>
    <dgm:cxn modelId="{5F1A1367-52AC-4844-A879-2914F418A726}" srcId="{58E5214F-7216-4EE9-AABB-08B32351D4F9}" destId="{0B35F66B-40B6-47FF-8663-0ACF3374E193}" srcOrd="0" destOrd="0" parTransId="{8390AF7E-242F-4D3B-B7F1-B92271C6673F}" sibTransId="{8B359770-481D-4D9B-8114-EF4447A4DC8C}"/>
    <dgm:cxn modelId="{8859FF68-BE0E-415E-A116-0F0A81085662}" type="presOf" srcId="{1CC8DE0B-29A4-4CBC-BB94-F0C5E7B23C20}" destId="{62F9F1C7-0974-4715-AC51-4D69578650F6}" srcOrd="0" destOrd="0" presId="urn:microsoft.com/office/officeart/2018/5/layout/IconLeafLabelList"/>
    <dgm:cxn modelId="{F1D20F69-B772-41DA-A4EE-A4C4C99AC341}" srcId="{58E5214F-7216-4EE9-AABB-08B32351D4F9}" destId="{1CC8DE0B-29A4-4CBC-BB94-F0C5E7B23C20}" srcOrd="2" destOrd="0" parTransId="{B683A98E-496A-4F68-B841-7D3323654EC1}" sibTransId="{5C76BADA-9F0F-4C82-808E-818584ABF3DE}"/>
    <dgm:cxn modelId="{0E890BAA-077D-4DD3-BD89-BACF064668ED}" type="presOf" srcId="{B8143D8E-68D1-441D-A2D7-4DD2471AB91E}" destId="{DBCE6773-38CF-47AC-8A29-5EA619B95744}" srcOrd="0" destOrd="0" presId="urn:microsoft.com/office/officeart/2018/5/layout/IconLeafLabelList"/>
    <dgm:cxn modelId="{09CD50CC-607B-4F44-9722-5165B432D743}" srcId="{58E5214F-7216-4EE9-AABB-08B32351D4F9}" destId="{B8143D8E-68D1-441D-A2D7-4DD2471AB91E}" srcOrd="1" destOrd="0" parTransId="{189197B1-C10E-4BDA-8F35-6A9AA604C6DF}" sibTransId="{045F4CE9-EC21-4E28-BB23-CE9A27CE59D6}"/>
    <dgm:cxn modelId="{60C76E15-8674-4BA8-88DD-55370E42A355}" type="presParOf" srcId="{A194652A-B0FC-460C-929E-B4791EA97F9B}" destId="{D113E417-9BB0-41A3-AB27-837B5BB1D87E}" srcOrd="0" destOrd="0" presId="urn:microsoft.com/office/officeart/2018/5/layout/IconLeafLabelList"/>
    <dgm:cxn modelId="{44672AD0-A2AC-4A1B-AA44-ED979B3022E8}" type="presParOf" srcId="{D113E417-9BB0-41A3-AB27-837B5BB1D87E}" destId="{6FBE790E-6776-4EC7-BBA7-E5B58E3B925B}" srcOrd="0" destOrd="0" presId="urn:microsoft.com/office/officeart/2018/5/layout/IconLeafLabelList"/>
    <dgm:cxn modelId="{E3EEC641-DE76-4137-B0A9-B564C6CC9E77}" type="presParOf" srcId="{D113E417-9BB0-41A3-AB27-837B5BB1D87E}" destId="{3C49D8FA-39B7-4CB8-9C8B-35F8B35816DB}" srcOrd="1" destOrd="0" presId="urn:microsoft.com/office/officeart/2018/5/layout/IconLeafLabelList"/>
    <dgm:cxn modelId="{222BDD33-96D7-4CC8-93C2-C83DD3AEB51E}" type="presParOf" srcId="{D113E417-9BB0-41A3-AB27-837B5BB1D87E}" destId="{E0F05236-A599-46BA-9553-50E0BB755424}" srcOrd="2" destOrd="0" presId="urn:microsoft.com/office/officeart/2018/5/layout/IconLeafLabelList"/>
    <dgm:cxn modelId="{8A7622DE-A85F-4B45-B935-3B80971F9A6D}" type="presParOf" srcId="{D113E417-9BB0-41A3-AB27-837B5BB1D87E}" destId="{3A9A4F77-0DE7-4AEA-A7BE-F45ECFB6115D}" srcOrd="3" destOrd="0" presId="urn:microsoft.com/office/officeart/2018/5/layout/IconLeafLabelList"/>
    <dgm:cxn modelId="{5ADE82C2-A474-4CDC-8CDC-3AFC2E06DDE1}" type="presParOf" srcId="{A194652A-B0FC-460C-929E-B4791EA97F9B}" destId="{81FB7E8B-F2D4-4C56-A5E6-202C3496F336}" srcOrd="1" destOrd="0" presId="urn:microsoft.com/office/officeart/2018/5/layout/IconLeafLabelList"/>
    <dgm:cxn modelId="{9C93DAAD-7353-474E-A1E3-1E4A6FBF1626}" type="presParOf" srcId="{A194652A-B0FC-460C-929E-B4791EA97F9B}" destId="{B1FB510B-2765-4BB5-BED3-B2CB20BFDC49}" srcOrd="2" destOrd="0" presId="urn:microsoft.com/office/officeart/2018/5/layout/IconLeafLabelList"/>
    <dgm:cxn modelId="{2C38C9AE-5600-4690-82F3-F8ED5BE69287}" type="presParOf" srcId="{B1FB510B-2765-4BB5-BED3-B2CB20BFDC49}" destId="{DA2521D0-B140-44A5-BB91-8ED144FB1524}" srcOrd="0" destOrd="0" presId="urn:microsoft.com/office/officeart/2018/5/layout/IconLeafLabelList"/>
    <dgm:cxn modelId="{F0DE9360-040E-4E62-A768-CE38692D55A8}" type="presParOf" srcId="{B1FB510B-2765-4BB5-BED3-B2CB20BFDC49}" destId="{F46770F4-69D8-4445-9320-B9D5B7B0DB26}" srcOrd="1" destOrd="0" presId="urn:microsoft.com/office/officeart/2018/5/layout/IconLeafLabelList"/>
    <dgm:cxn modelId="{4640A2BA-DA32-4F13-99E1-7C7F5276990D}" type="presParOf" srcId="{B1FB510B-2765-4BB5-BED3-B2CB20BFDC49}" destId="{0F2DDEB7-8A15-42D8-AAD0-A3D736A6231F}" srcOrd="2" destOrd="0" presId="urn:microsoft.com/office/officeart/2018/5/layout/IconLeafLabelList"/>
    <dgm:cxn modelId="{E3CD2EC7-6AF1-405A-95E5-B25AEE10ED03}" type="presParOf" srcId="{B1FB510B-2765-4BB5-BED3-B2CB20BFDC49}" destId="{DBCE6773-38CF-47AC-8A29-5EA619B95744}" srcOrd="3" destOrd="0" presId="urn:microsoft.com/office/officeart/2018/5/layout/IconLeafLabelList"/>
    <dgm:cxn modelId="{B5EBA494-F0B3-4861-BC7D-3B978ACF6580}" type="presParOf" srcId="{A194652A-B0FC-460C-929E-B4791EA97F9B}" destId="{3890C20D-B04A-4BB4-A71B-8DD16FF743EE}" srcOrd="3" destOrd="0" presId="urn:microsoft.com/office/officeart/2018/5/layout/IconLeafLabelList"/>
    <dgm:cxn modelId="{5249E1F2-027F-469F-BDAF-67A1B83316DD}" type="presParOf" srcId="{A194652A-B0FC-460C-929E-B4791EA97F9B}" destId="{E8B98F9E-AC14-4C12-B937-5A1C8FD952E9}" srcOrd="4" destOrd="0" presId="urn:microsoft.com/office/officeart/2018/5/layout/IconLeafLabelList"/>
    <dgm:cxn modelId="{FFB4AC2A-A0FC-41E9-B085-6594ED56A235}" type="presParOf" srcId="{E8B98F9E-AC14-4C12-B937-5A1C8FD952E9}" destId="{B537357A-4DE7-41B6-BAB3-4FF5E2181645}" srcOrd="0" destOrd="0" presId="urn:microsoft.com/office/officeart/2018/5/layout/IconLeafLabelList"/>
    <dgm:cxn modelId="{C88B8931-6667-4D99-89C4-88E0B7EB0CC7}" type="presParOf" srcId="{E8B98F9E-AC14-4C12-B937-5A1C8FD952E9}" destId="{7B9AD6A4-A536-4D39-924C-F27E37C57166}" srcOrd="1" destOrd="0" presId="urn:microsoft.com/office/officeart/2018/5/layout/IconLeafLabelList"/>
    <dgm:cxn modelId="{B91AC867-4388-4D0D-BDB4-7B083730522A}" type="presParOf" srcId="{E8B98F9E-AC14-4C12-B937-5A1C8FD952E9}" destId="{03630BA3-F4E5-401D-986B-E8E2120020FA}" srcOrd="2" destOrd="0" presId="urn:microsoft.com/office/officeart/2018/5/layout/IconLeafLabelList"/>
    <dgm:cxn modelId="{5640FB5E-7864-4E04-B28D-248C4C90819E}" type="presParOf" srcId="{E8B98F9E-AC14-4C12-B937-5A1C8FD952E9}" destId="{62F9F1C7-0974-4715-AC51-4D69578650F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E9379A-4D41-44DA-8F06-572D08C766B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8D47896-CD39-44E2-85E5-21602DD6CEFA}">
      <dgm:prSet/>
      <dgm:spPr/>
      <dgm:t>
        <a:bodyPr/>
        <a:lstStyle/>
        <a:p>
          <a:pPr>
            <a:lnSpc>
              <a:spcPct val="100000"/>
            </a:lnSpc>
          </a:pPr>
          <a:r>
            <a:rPr lang="en-US" b="1" u="sng"/>
            <a:t>Binary Outcome</a:t>
          </a:r>
          <a:br>
            <a:rPr lang="en-US"/>
          </a:br>
          <a:r>
            <a:rPr lang="en-US"/>
            <a:t> The target variable (earnings50k) is binary (&lt;=50K vs. &gt;50K).</a:t>
          </a:r>
        </a:p>
      </dgm:t>
    </dgm:pt>
    <dgm:pt modelId="{1FEC6A70-E223-4B5C-9CE5-4598A8073AFC}" type="parTrans" cxnId="{2749EC29-4C41-45F1-A5A6-04F3D7BCBC4E}">
      <dgm:prSet/>
      <dgm:spPr/>
      <dgm:t>
        <a:bodyPr/>
        <a:lstStyle/>
        <a:p>
          <a:endParaRPr lang="en-US"/>
        </a:p>
      </dgm:t>
    </dgm:pt>
    <dgm:pt modelId="{54D2800F-0A09-4CC3-90AD-7B0FE6DDE8B4}" type="sibTrans" cxnId="{2749EC29-4C41-45F1-A5A6-04F3D7BCBC4E}">
      <dgm:prSet/>
      <dgm:spPr/>
      <dgm:t>
        <a:bodyPr/>
        <a:lstStyle/>
        <a:p>
          <a:endParaRPr lang="en-US"/>
        </a:p>
      </dgm:t>
    </dgm:pt>
    <dgm:pt modelId="{0B5C0875-E3C5-41B2-8444-DF72E94D0281}">
      <dgm:prSet/>
      <dgm:spPr/>
      <dgm:t>
        <a:bodyPr/>
        <a:lstStyle/>
        <a:p>
          <a:pPr rtl="0">
            <a:lnSpc>
              <a:spcPct val="100000"/>
            </a:lnSpc>
          </a:pPr>
          <a:r>
            <a:rPr lang="en-US" b="1" i="0" u="sng"/>
            <a:t>Independent Observations</a:t>
          </a:r>
          <a:br>
            <a:rPr lang="en-US"/>
          </a:br>
          <a:r>
            <a:rPr lang="en-US"/>
            <a:t> Each </a:t>
          </a:r>
          <a:r>
            <a:rPr lang="en-US">
              <a:latin typeface="Calibri Light" panose="020F0302020204030204"/>
            </a:rPr>
            <a:t>record is an individual assumed</a:t>
          </a:r>
          <a:r>
            <a:rPr lang="en-US"/>
            <a:t> to be independent of the others.</a:t>
          </a:r>
        </a:p>
      </dgm:t>
    </dgm:pt>
    <dgm:pt modelId="{F6D47128-6063-41E2-B866-7937A0641C63}" type="parTrans" cxnId="{A91BD958-5526-4281-A94B-6BCA2897C427}">
      <dgm:prSet/>
      <dgm:spPr/>
      <dgm:t>
        <a:bodyPr/>
        <a:lstStyle/>
        <a:p>
          <a:endParaRPr lang="en-US"/>
        </a:p>
      </dgm:t>
    </dgm:pt>
    <dgm:pt modelId="{002EAFCF-8B9D-4C0A-B67D-4AE189D45240}" type="sibTrans" cxnId="{A91BD958-5526-4281-A94B-6BCA2897C427}">
      <dgm:prSet/>
      <dgm:spPr/>
      <dgm:t>
        <a:bodyPr/>
        <a:lstStyle/>
        <a:p>
          <a:endParaRPr lang="en-US"/>
        </a:p>
      </dgm:t>
    </dgm:pt>
    <dgm:pt modelId="{D0C163D6-BB02-441F-86AC-25953EEB3346}">
      <dgm:prSet/>
      <dgm:spPr/>
      <dgm:t>
        <a:bodyPr/>
        <a:lstStyle/>
        <a:p>
          <a:pPr>
            <a:lnSpc>
              <a:spcPct val="100000"/>
            </a:lnSpc>
          </a:pPr>
          <a:r>
            <a:rPr lang="en-US" b="1" u="sng"/>
            <a:t>No Perfect Multicollinearity</a:t>
          </a:r>
          <a:br>
            <a:rPr lang="en-US"/>
          </a:br>
          <a:r>
            <a:rPr lang="en-US"/>
            <a:t> Predictors (e.g., education, education-num) are linearly dependent. Only education will be used in the analysis.</a:t>
          </a:r>
        </a:p>
      </dgm:t>
    </dgm:pt>
    <dgm:pt modelId="{AFBB145A-F75E-4294-B9B9-68EEA0824D4D}" type="parTrans" cxnId="{72F29189-0A2B-4A04-854D-7ED68079AF23}">
      <dgm:prSet/>
      <dgm:spPr/>
      <dgm:t>
        <a:bodyPr/>
        <a:lstStyle/>
        <a:p>
          <a:endParaRPr lang="en-US"/>
        </a:p>
      </dgm:t>
    </dgm:pt>
    <dgm:pt modelId="{DB039878-71CF-4024-92DD-AD7194BF7F2A}" type="sibTrans" cxnId="{72F29189-0A2B-4A04-854D-7ED68079AF23}">
      <dgm:prSet/>
      <dgm:spPr/>
      <dgm:t>
        <a:bodyPr/>
        <a:lstStyle/>
        <a:p>
          <a:endParaRPr lang="en-US"/>
        </a:p>
      </dgm:t>
    </dgm:pt>
    <dgm:pt modelId="{D40AE9C9-897E-4225-B1B3-9F1C9D49F082}">
      <dgm:prSet/>
      <dgm:spPr/>
      <dgm:t>
        <a:bodyPr/>
        <a:lstStyle/>
        <a:p>
          <a:pPr>
            <a:lnSpc>
              <a:spcPct val="100000"/>
            </a:lnSpc>
          </a:pPr>
          <a:r>
            <a:rPr lang="en-US" b="1" u="sng"/>
            <a:t>Sufficient Sample Size</a:t>
          </a:r>
          <a:br>
            <a:rPr lang="en-US"/>
          </a:br>
          <a:r>
            <a:rPr lang="en-US"/>
            <a:t> With over 32,000 records, the sample size is more than adequate.</a:t>
          </a:r>
        </a:p>
      </dgm:t>
    </dgm:pt>
    <dgm:pt modelId="{48315660-FAED-4582-8721-BCD66EDA6E7A}" type="parTrans" cxnId="{0762F31B-7529-4A4E-A377-9EAF2F07C285}">
      <dgm:prSet/>
      <dgm:spPr/>
      <dgm:t>
        <a:bodyPr/>
        <a:lstStyle/>
        <a:p>
          <a:endParaRPr lang="en-US"/>
        </a:p>
      </dgm:t>
    </dgm:pt>
    <dgm:pt modelId="{14D2D1FD-1404-47D0-9288-919897F3A7B9}" type="sibTrans" cxnId="{0762F31B-7529-4A4E-A377-9EAF2F07C285}">
      <dgm:prSet/>
      <dgm:spPr/>
      <dgm:t>
        <a:bodyPr/>
        <a:lstStyle/>
        <a:p>
          <a:endParaRPr lang="en-US"/>
        </a:p>
      </dgm:t>
    </dgm:pt>
    <dgm:pt modelId="{9E0D13EE-8B97-46FC-BC28-BD0923FF2B68}" type="pres">
      <dgm:prSet presAssocID="{4EE9379A-4D41-44DA-8F06-572D08C766B3}" presName="root" presStyleCnt="0">
        <dgm:presLayoutVars>
          <dgm:dir/>
          <dgm:resizeHandles val="exact"/>
        </dgm:presLayoutVars>
      </dgm:prSet>
      <dgm:spPr/>
    </dgm:pt>
    <dgm:pt modelId="{D9B5D429-9860-48C9-9B2E-77271FD95C72}" type="pres">
      <dgm:prSet presAssocID="{D8D47896-CD39-44E2-85E5-21602DD6CEFA}" presName="compNode" presStyleCnt="0"/>
      <dgm:spPr/>
    </dgm:pt>
    <dgm:pt modelId="{BC3959A7-2B4F-4D4D-A97D-5B0E55BCAF17}" type="pres">
      <dgm:prSet presAssocID="{D8D47896-CD39-44E2-85E5-21602DD6CEFA}" presName="bgRect" presStyleLbl="bgShp" presStyleIdx="0" presStyleCnt="4"/>
      <dgm:spPr/>
    </dgm:pt>
    <dgm:pt modelId="{E812BA41-D742-4768-948D-2E8B96A37F47}" type="pres">
      <dgm:prSet presAssocID="{D8D47896-CD39-44E2-85E5-21602DD6CE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0D1692DB-C30E-4A34-94F8-D8FD6D81D87B}" type="pres">
      <dgm:prSet presAssocID="{D8D47896-CD39-44E2-85E5-21602DD6CEFA}" presName="spaceRect" presStyleCnt="0"/>
      <dgm:spPr/>
    </dgm:pt>
    <dgm:pt modelId="{13357689-1DBE-4E4F-A1AD-C2677CD5EB94}" type="pres">
      <dgm:prSet presAssocID="{D8D47896-CD39-44E2-85E5-21602DD6CEFA}" presName="parTx" presStyleLbl="revTx" presStyleIdx="0" presStyleCnt="4">
        <dgm:presLayoutVars>
          <dgm:chMax val="0"/>
          <dgm:chPref val="0"/>
        </dgm:presLayoutVars>
      </dgm:prSet>
      <dgm:spPr/>
    </dgm:pt>
    <dgm:pt modelId="{871676E4-959D-4571-84CC-8D30572EC547}" type="pres">
      <dgm:prSet presAssocID="{54D2800F-0A09-4CC3-90AD-7B0FE6DDE8B4}" presName="sibTrans" presStyleCnt="0"/>
      <dgm:spPr/>
    </dgm:pt>
    <dgm:pt modelId="{A77FA272-3D19-4D77-AE18-EC7FEC7A7D20}" type="pres">
      <dgm:prSet presAssocID="{0B5C0875-E3C5-41B2-8444-DF72E94D0281}" presName="compNode" presStyleCnt="0"/>
      <dgm:spPr/>
    </dgm:pt>
    <dgm:pt modelId="{1802D36A-6C02-4893-ABF7-F652F0CE26D6}" type="pres">
      <dgm:prSet presAssocID="{0B5C0875-E3C5-41B2-8444-DF72E94D0281}" presName="bgRect" presStyleLbl="bgShp" presStyleIdx="1" presStyleCnt="4"/>
      <dgm:spPr/>
    </dgm:pt>
    <dgm:pt modelId="{3E26C5BD-5D63-4C1B-83E6-6BDEB873BA40}" type="pres">
      <dgm:prSet presAssocID="{0B5C0875-E3C5-41B2-8444-DF72E94D02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lle"/>
        </a:ext>
      </dgm:extLst>
    </dgm:pt>
    <dgm:pt modelId="{14188290-0F8E-4415-A656-D3268E3B0550}" type="pres">
      <dgm:prSet presAssocID="{0B5C0875-E3C5-41B2-8444-DF72E94D0281}" presName="spaceRect" presStyleCnt="0"/>
      <dgm:spPr/>
    </dgm:pt>
    <dgm:pt modelId="{AA736254-2907-41E9-BD6B-A8D7F3B5016E}" type="pres">
      <dgm:prSet presAssocID="{0B5C0875-E3C5-41B2-8444-DF72E94D0281}" presName="parTx" presStyleLbl="revTx" presStyleIdx="1" presStyleCnt="4">
        <dgm:presLayoutVars>
          <dgm:chMax val="0"/>
          <dgm:chPref val="0"/>
        </dgm:presLayoutVars>
      </dgm:prSet>
      <dgm:spPr/>
    </dgm:pt>
    <dgm:pt modelId="{C960FE40-E919-4465-B699-7736A3E268E3}" type="pres">
      <dgm:prSet presAssocID="{002EAFCF-8B9D-4C0A-B67D-4AE189D45240}" presName="sibTrans" presStyleCnt="0"/>
      <dgm:spPr/>
    </dgm:pt>
    <dgm:pt modelId="{7FDC0679-C8F4-4FF3-8C85-F035980358DF}" type="pres">
      <dgm:prSet presAssocID="{D0C163D6-BB02-441F-86AC-25953EEB3346}" presName="compNode" presStyleCnt="0"/>
      <dgm:spPr/>
    </dgm:pt>
    <dgm:pt modelId="{5BD68B40-BF02-46A5-BEA8-296B9FD991AC}" type="pres">
      <dgm:prSet presAssocID="{D0C163D6-BB02-441F-86AC-25953EEB3346}" presName="bgRect" presStyleLbl="bgShp" presStyleIdx="2" presStyleCnt="4"/>
      <dgm:spPr/>
    </dgm:pt>
    <dgm:pt modelId="{0DBBAED3-2014-4958-BD4F-FB503CD8D6ED}" type="pres">
      <dgm:prSet presAssocID="{D0C163D6-BB02-441F-86AC-25953EEB33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A4B04AAB-F95A-471C-B59F-9FE2109C8DC5}" type="pres">
      <dgm:prSet presAssocID="{D0C163D6-BB02-441F-86AC-25953EEB3346}" presName="spaceRect" presStyleCnt="0"/>
      <dgm:spPr/>
    </dgm:pt>
    <dgm:pt modelId="{07062BCA-524D-4172-823A-CFC960B6C03F}" type="pres">
      <dgm:prSet presAssocID="{D0C163D6-BB02-441F-86AC-25953EEB3346}" presName="parTx" presStyleLbl="revTx" presStyleIdx="2" presStyleCnt="4">
        <dgm:presLayoutVars>
          <dgm:chMax val="0"/>
          <dgm:chPref val="0"/>
        </dgm:presLayoutVars>
      </dgm:prSet>
      <dgm:spPr/>
    </dgm:pt>
    <dgm:pt modelId="{6CF0D7E6-7B2F-4DA2-825E-5323CC8D8987}" type="pres">
      <dgm:prSet presAssocID="{DB039878-71CF-4024-92DD-AD7194BF7F2A}" presName="sibTrans" presStyleCnt="0"/>
      <dgm:spPr/>
    </dgm:pt>
    <dgm:pt modelId="{2DFE7599-66D0-48F7-AD9C-A8C1453A92A1}" type="pres">
      <dgm:prSet presAssocID="{D40AE9C9-897E-4225-B1B3-9F1C9D49F082}" presName="compNode" presStyleCnt="0"/>
      <dgm:spPr/>
    </dgm:pt>
    <dgm:pt modelId="{FAF9686F-F9A4-4FED-B707-640DB758931B}" type="pres">
      <dgm:prSet presAssocID="{D40AE9C9-897E-4225-B1B3-9F1C9D49F082}" presName="bgRect" presStyleLbl="bgShp" presStyleIdx="3" presStyleCnt="4"/>
      <dgm:spPr/>
    </dgm:pt>
    <dgm:pt modelId="{40BD5D4E-C54C-4264-9AC3-2E5DB8AA5614}" type="pres">
      <dgm:prSet presAssocID="{D40AE9C9-897E-4225-B1B3-9F1C9D49F0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01642BBB-10B0-4F89-B959-3BD7B6235104}" type="pres">
      <dgm:prSet presAssocID="{D40AE9C9-897E-4225-B1B3-9F1C9D49F082}" presName="spaceRect" presStyleCnt="0"/>
      <dgm:spPr/>
    </dgm:pt>
    <dgm:pt modelId="{BD7F92F9-29B1-46A6-9952-E103C106830F}" type="pres">
      <dgm:prSet presAssocID="{D40AE9C9-897E-4225-B1B3-9F1C9D49F082}" presName="parTx" presStyleLbl="revTx" presStyleIdx="3" presStyleCnt="4">
        <dgm:presLayoutVars>
          <dgm:chMax val="0"/>
          <dgm:chPref val="0"/>
        </dgm:presLayoutVars>
      </dgm:prSet>
      <dgm:spPr/>
    </dgm:pt>
  </dgm:ptLst>
  <dgm:cxnLst>
    <dgm:cxn modelId="{0762F31B-7529-4A4E-A377-9EAF2F07C285}" srcId="{4EE9379A-4D41-44DA-8F06-572D08C766B3}" destId="{D40AE9C9-897E-4225-B1B3-9F1C9D49F082}" srcOrd="3" destOrd="0" parTransId="{48315660-FAED-4582-8721-BCD66EDA6E7A}" sibTransId="{14D2D1FD-1404-47D0-9288-919897F3A7B9}"/>
    <dgm:cxn modelId="{2749EC29-4C41-45F1-A5A6-04F3D7BCBC4E}" srcId="{4EE9379A-4D41-44DA-8F06-572D08C766B3}" destId="{D8D47896-CD39-44E2-85E5-21602DD6CEFA}" srcOrd="0" destOrd="0" parTransId="{1FEC6A70-E223-4B5C-9CE5-4598A8073AFC}" sibTransId="{54D2800F-0A09-4CC3-90AD-7B0FE6DDE8B4}"/>
    <dgm:cxn modelId="{D389B273-29BA-4B0A-83B7-BA6B6D657A4C}" type="presOf" srcId="{0B5C0875-E3C5-41B2-8444-DF72E94D0281}" destId="{AA736254-2907-41E9-BD6B-A8D7F3B5016E}" srcOrd="0" destOrd="0" presId="urn:microsoft.com/office/officeart/2018/2/layout/IconVerticalSolidList"/>
    <dgm:cxn modelId="{797C8656-D6E3-4686-8098-5012DA848A49}" type="presOf" srcId="{4EE9379A-4D41-44DA-8F06-572D08C766B3}" destId="{9E0D13EE-8B97-46FC-BC28-BD0923FF2B68}" srcOrd="0" destOrd="0" presId="urn:microsoft.com/office/officeart/2018/2/layout/IconVerticalSolidList"/>
    <dgm:cxn modelId="{A91BD958-5526-4281-A94B-6BCA2897C427}" srcId="{4EE9379A-4D41-44DA-8F06-572D08C766B3}" destId="{0B5C0875-E3C5-41B2-8444-DF72E94D0281}" srcOrd="1" destOrd="0" parTransId="{F6D47128-6063-41E2-B866-7937A0641C63}" sibTransId="{002EAFCF-8B9D-4C0A-B67D-4AE189D45240}"/>
    <dgm:cxn modelId="{72F29189-0A2B-4A04-854D-7ED68079AF23}" srcId="{4EE9379A-4D41-44DA-8F06-572D08C766B3}" destId="{D0C163D6-BB02-441F-86AC-25953EEB3346}" srcOrd="2" destOrd="0" parTransId="{AFBB145A-F75E-4294-B9B9-68EEA0824D4D}" sibTransId="{DB039878-71CF-4024-92DD-AD7194BF7F2A}"/>
    <dgm:cxn modelId="{4EAC47A7-E0A5-46B0-AAA1-C34208BF621D}" type="presOf" srcId="{D40AE9C9-897E-4225-B1B3-9F1C9D49F082}" destId="{BD7F92F9-29B1-46A6-9952-E103C106830F}" srcOrd="0" destOrd="0" presId="urn:microsoft.com/office/officeart/2018/2/layout/IconVerticalSolidList"/>
    <dgm:cxn modelId="{5A30BFC2-A487-4286-8D9E-4828E45509E2}" type="presOf" srcId="{D8D47896-CD39-44E2-85E5-21602DD6CEFA}" destId="{13357689-1DBE-4E4F-A1AD-C2677CD5EB94}" srcOrd="0" destOrd="0" presId="urn:microsoft.com/office/officeart/2018/2/layout/IconVerticalSolidList"/>
    <dgm:cxn modelId="{790722E0-6080-4474-BB84-FE1055F21D16}" type="presOf" srcId="{D0C163D6-BB02-441F-86AC-25953EEB3346}" destId="{07062BCA-524D-4172-823A-CFC960B6C03F}" srcOrd="0" destOrd="0" presId="urn:microsoft.com/office/officeart/2018/2/layout/IconVerticalSolidList"/>
    <dgm:cxn modelId="{3E5F6C1B-3786-4BBF-9851-D015AF65A559}" type="presParOf" srcId="{9E0D13EE-8B97-46FC-BC28-BD0923FF2B68}" destId="{D9B5D429-9860-48C9-9B2E-77271FD95C72}" srcOrd="0" destOrd="0" presId="urn:microsoft.com/office/officeart/2018/2/layout/IconVerticalSolidList"/>
    <dgm:cxn modelId="{3D328BB6-CF32-4C3E-84BF-D4B8B62AC033}" type="presParOf" srcId="{D9B5D429-9860-48C9-9B2E-77271FD95C72}" destId="{BC3959A7-2B4F-4D4D-A97D-5B0E55BCAF17}" srcOrd="0" destOrd="0" presId="urn:microsoft.com/office/officeart/2018/2/layout/IconVerticalSolidList"/>
    <dgm:cxn modelId="{DBA1E03C-4C39-46DB-A801-8394B2C6EEBA}" type="presParOf" srcId="{D9B5D429-9860-48C9-9B2E-77271FD95C72}" destId="{E812BA41-D742-4768-948D-2E8B96A37F47}" srcOrd="1" destOrd="0" presId="urn:microsoft.com/office/officeart/2018/2/layout/IconVerticalSolidList"/>
    <dgm:cxn modelId="{E657A1CA-CFAA-4829-8DF1-2F9936E6AB40}" type="presParOf" srcId="{D9B5D429-9860-48C9-9B2E-77271FD95C72}" destId="{0D1692DB-C30E-4A34-94F8-D8FD6D81D87B}" srcOrd="2" destOrd="0" presId="urn:microsoft.com/office/officeart/2018/2/layout/IconVerticalSolidList"/>
    <dgm:cxn modelId="{6E06B84A-4D83-48E3-A6A5-CD3C228E17B6}" type="presParOf" srcId="{D9B5D429-9860-48C9-9B2E-77271FD95C72}" destId="{13357689-1DBE-4E4F-A1AD-C2677CD5EB94}" srcOrd="3" destOrd="0" presId="urn:microsoft.com/office/officeart/2018/2/layout/IconVerticalSolidList"/>
    <dgm:cxn modelId="{FD25D875-15D5-4BC2-BC8A-42339573D91B}" type="presParOf" srcId="{9E0D13EE-8B97-46FC-BC28-BD0923FF2B68}" destId="{871676E4-959D-4571-84CC-8D30572EC547}" srcOrd="1" destOrd="0" presId="urn:microsoft.com/office/officeart/2018/2/layout/IconVerticalSolidList"/>
    <dgm:cxn modelId="{5B0070CB-57DD-401D-A3EF-8C58FBB06710}" type="presParOf" srcId="{9E0D13EE-8B97-46FC-BC28-BD0923FF2B68}" destId="{A77FA272-3D19-4D77-AE18-EC7FEC7A7D20}" srcOrd="2" destOrd="0" presId="urn:microsoft.com/office/officeart/2018/2/layout/IconVerticalSolidList"/>
    <dgm:cxn modelId="{9EC47B6E-6B61-494A-B688-B9ADCAA5ECB4}" type="presParOf" srcId="{A77FA272-3D19-4D77-AE18-EC7FEC7A7D20}" destId="{1802D36A-6C02-4893-ABF7-F652F0CE26D6}" srcOrd="0" destOrd="0" presId="urn:microsoft.com/office/officeart/2018/2/layout/IconVerticalSolidList"/>
    <dgm:cxn modelId="{B5602CE4-43B5-4D35-BD20-D948C76CE283}" type="presParOf" srcId="{A77FA272-3D19-4D77-AE18-EC7FEC7A7D20}" destId="{3E26C5BD-5D63-4C1B-83E6-6BDEB873BA40}" srcOrd="1" destOrd="0" presId="urn:microsoft.com/office/officeart/2018/2/layout/IconVerticalSolidList"/>
    <dgm:cxn modelId="{0DBEE228-8948-4289-93FB-0C53F6685F5B}" type="presParOf" srcId="{A77FA272-3D19-4D77-AE18-EC7FEC7A7D20}" destId="{14188290-0F8E-4415-A656-D3268E3B0550}" srcOrd="2" destOrd="0" presId="urn:microsoft.com/office/officeart/2018/2/layout/IconVerticalSolidList"/>
    <dgm:cxn modelId="{E9F3D2DE-E07B-4CE0-802D-7AB031A8F71F}" type="presParOf" srcId="{A77FA272-3D19-4D77-AE18-EC7FEC7A7D20}" destId="{AA736254-2907-41E9-BD6B-A8D7F3B5016E}" srcOrd="3" destOrd="0" presId="urn:microsoft.com/office/officeart/2018/2/layout/IconVerticalSolidList"/>
    <dgm:cxn modelId="{68F7772B-A686-40B7-8175-F526A64ABAFD}" type="presParOf" srcId="{9E0D13EE-8B97-46FC-BC28-BD0923FF2B68}" destId="{C960FE40-E919-4465-B699-7736A3E268E3}" srcOrd="3" destOrd="0" presId="urn:microsoft.com/office/officeart/2018/2/layout/IconVerticalSolidList"/>
    <dgm:cxn modelId="{70853025-9A06-4413-8B66-448AF47A78CD}" type="presParOf" srcId="{9E0D13EE-8B97-46FC-BC28-BD0923FF2B68}" destId="{7FDC0679-C8F4-4FF3-8C85-F035980358DF}" srcOrd="4" destOrd="0" presId="urn:microsoft.com/office/officeart/2018/2/layout/IconVerticalSolidList"/>
    <dgm:cxn modelId="{933CB8AA-8A4B-4343-B09B-E7D219EECF65}" type="presParOf" srcId="{7FDC0679-C8F4-4FF3-8C85-F035980358DF}" destId="{5BD68B40-BF02-46A5-BEA8-296B9FD991AC}" srcOrd="0" destOrd="0" presId="urn:microsoft.com/office/officeart/2018/2/layout/IconVerticalSolidList"/>
    <dgm:cxn modelId="{E77B6F3E-2086-4ED8-94A1-B97F9AF3F8F7}" type="presParOf" srcId="{7FDC0679-C8F4-4FF3-8C85-F035980358DF}" destId="{0DBBAED3-2014-4958-BD4F-FB503CD8D6ED}" srcOrd="1" destOrd="0" presId="urn:microsoft.com/office/officeart/2018/2/layout/IconVerticalSolidList"/>
    <dgm:cxn modelId="{48EB9778-E880-4950-9420-E6EDAEB12480}" type="presParOf" srcId="{7FDC0679-C8F4-4FF3-8C85-F035980358DF}" destId="{A4B04AAB-F95A-471C-B59F-9FE2109C8DC5}" srcOrd="2" destOrd="0" presId="urn:microsoft.com/office/officeart/2018/2/layout/IconVerticalSolidList"/>
    <dgm:cxn modelId="{2AED8678-01AD-4BE9-834B-5F1D6D739758}" type="presParOf" srcId="{7FDC0679-C8F4-4FF3-8C85-F035980358DF}" destId="{07062BCA-524D-4172-823A-CFC960B6C03F}" srcOrd="3" destOrd="0" presId="urn:microsoft.com/office/officeart/2018/2/layout/IconVerticalSolidList"/>
    <dgm:cxn modelId="{EBA658B8-2DC5-4C15-BB6C-CC2430A45034}" type="presParOf" srcId="{9E0D13EE-8B97-46FC-BC28-BD0923FF2B68}" destId="{6CF0D7E6-7B2F-4DA2-825E-5323CC8D8987}" srcOrd="5" destOrd="0" presId="urn:microsoft.com/office/officeart/2018/2/layout/IconVerticalSolidList"/>
    <dgm:cxn modelId="{4F42A3C5-73F4-4EAA-A2EF-1A89A6AE3536}" type="presParOf" srcId="{9E0D13EE-8B97-46FC-BC28-BD0923FF2B68}" destId="{2DFE7599-66D0-48F7-AD9C-A8C1453A92A1}" srcOrd="6" destOrd="0" presId="urn:microsoft.com/office/officeart/2018/2/layout/IconVerticalSolidList"/>
    <dgm:cxn modelId="{228CF13F-3950-43CD-97CF-EE3489087A09}" type="presParOf" srcId="{2DFE7599-66D0-48F7-AD9C-A8C1453A92A1}" destId="{FAF9686F-F9A4-4FED-B707-640DB758931B}" srcOrd="0" destOrd="0" presId="urn:microsoft.com/office/officeart/2018/2/layout/IconVerticalSolidList"/>
    <dgm:cxn modelId="{2A12D8B7-08B4-4E8A-A0CB-DDCC72793931}" type="presParOf" srcId="{2DFE7599-66D0-48F7-AD9C-A8C1453A92A1}" destId="{40BD5D4E-C54C-4264-9AC3-2E5DB8AA5614}" srcOrd="1" destOrd="0" presId="urn:microsoft.com/office/officeart/2018/2/layout/IconVerticalSolidList"/>
    <dgm:cxn modelId="{0B402684-789D-4A29-AC9F-7347080E33A9}" type="presParOf" srcId="{2DFE7599-66D0-48F7-AD9C-A8C1453A92A1}" destId="{01642BBB-10B0-4F89-B959-3BD7B6235104}" srcOrd="2" destOrd="0" presId="urn:microsoft.com/office/officeart/2018/2/layout/IconVerticalSolidList"/>
    <dgm:cxn modelId="{9E8015EC-5C4A-4043-987C-345342384871}" type="presParOf" srcId="{2DFE7599-66D0-48F7-AD9C-A8C1453A92A1}" destId="{BD7F92F9-29B1-46A6-9952-E103C10683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E364A-FA12-4A8C-98E9-82BE2FBD3F14}">
      <dsp:nvSpPr>
        <dsp:cNvPr id="0" name=""/>
        <dsp:cNvSpPr/>
      </dsp:nvSpPr>
      <dsp:spPr>
        <a:xfrm>
          <a:off x="0" y="0"/>
          <a:ext cx="679590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0314C6-6A09-46DF-8379-453AB5B2E459}">
      <dsp:nvSpPr>
        <dsp:cNvPr id="0" name=""/>
        <dsp:cNvSpPr/>
      </dsp:nvSpPr>
      <dsp:spPr>
        <a:xfrm>
          <a:off x="0" y="0"/>
          <a:ext cx="6795904" cy="70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u="none" kern="1200"/>
            <a:t>Overview</a:t>
          </a:r>
        </a:p>
      </dsp:txBody>
      <dsp:txXfrm>
        <a:off x="0" y="0"/>
        <a:ext cx="6795904" cy="706238"/>
      </dsp:txXfrm>
    </dsp:sp>
    <dsp:sp modelId="{1FE8EEBC-F587-494C-9D7C-350B15B42032}">
      <dsp:nvSpPr>
        <dsp:cNvPr id="0" name=""/>
        <dsp:cNvSpPr/>
      </dsp:nvSpPr>
      <dsp:spPr>
        <a:xfrm>
          <a:off x="0" y="706239"/>
          <a:ext cx="6795904" cy="0"/>
        </a:xfrm>
        <a:prstGeom prst="line">
          <a:avLst/>
        </a:prstGeom>
        <a:solidFill>
          <a:schemeClr val="accent2">
            <a:hueOff val="5577"/>
            <a:satOff val="-3839"/>
            <a:lumOff val="-980"/>
            <a:alphaOff val="0"/>
          </a:schemeClr>
        </a:solidFill>
        <a:ln w="15875" cap="flat" cmpd="sng" algn="ctr">
          <a:solidFill>
            <a:schemeClr val="accent2">
              <a:hueOff val="5577"/>
              <a:satOff val="-3839"/>
              <a:lumOff val="-9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0D6FB6-8FE1-408B-9EEA-BF9CCEBAD0C2}">
      <dsp:nvSpPr>
        <dsp:cNvPr id="0" name=""/>
        <dsp:cNvSpPr/>
      </dsp:nvSpPr>
      <dsp:spPr>
        <a:xfrm>
          <a:off x="0" y="706238"/>
          <a:ext cx="6795904" cy="70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u="none" kern="1200"/>
            <a:t>Executive summary</a:t>
          </a:r>
        </a:p>
      </dsp:txBody>
      <dsp:txXfrm>
        <a:off x="0" y="706238"/>
        <a:ext cx="6795904" cy="706238"/>
      </dsp:txXfrm>
    </dsp:sp>
    <dsp:sp modelId="{0D9C8528-18BF-4D2B-9C12-E0E27945C300}">
      <dsp:nvSpPr>
        <dsp:cNvPr id="0" name=""/>
        <dsp:cNvSpPr/>
      </dsp:nvSpPr>
      <dsp:spPr>
        <a:xfrm>
          <a:off x="0" y="1412478"/>
          <a:ext cx="6795904" cy="0"/>
        </a:xfrm>
        <a:prstGeom prst="line">
          <a:avLst/>
        </a:prstGeom>
        <a:solidFill>
          <a:schemeClr val="accent2">
            <a:hueOff val="11154"/>
            <a:satOff val="-7679"/>
            <a:lumOff val="-1961"/>
            <a:alphaOff val="0"/>
          </a:schemeClr>
        </a:solidFill>
        <a:ln w="15875" cap="flat" cmpd="sng" algn="ctr">
          <a:solidFill>
            <a:schemeClr val="accent2">
              <a:hueOff val="11154"/>
              <a:satOff val="-7679"/>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78A053-6030-4159-88A1-D013ACBFFD91}">
      <dsp:nvSpPr>
        <dsp:cNvPr id="0" name=""/>
        <dsp:cNvSpPr/>
      </dsp:nvSpPr>
      <dsp:spPr>
        <a:xfrm>
          <a:off x="0" y="1412477"/>
          <a:ext cx="6795904" cy="70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u="none" kern="1200"/>
            <a:t>Introduction </a:t>
          </a:r>
        </a:p>
      </dsp:txBody>
      <dsp:txXfrm>
        <a:off x="0" y="1412477"/>
        <a:ext cx="6795904" cy="706238"/>
      </dsp:txXfrm>
    </dsp:sp>
    <dsp:sp modelId="{947F86C2-496E-4F09-9382-13942A9D3C72}">
      <dsp:nvSpPr>
        <dsp:cNvPr id="0" name=""/>
        <dsp:cNvSpPr/>
      </dsp:nvSpPr>
      <dsp:spPr>
        <a:xfrm>
          <a:off x="0" y="2118717"/>
          <a:ext cx="6795904" cy="0"/>
        </a:xfrm>
        <a:prstGeom prst="line">
          <a:avLst/>
        </a:prstGeom>
        <a:solidFill>
          <a:schemeClr val="accent2">
            <a:hueOff val="16731"/>
            <a:satOff val="-11518"/>
            <a:lumOff val="-2941"/>
            <a:alphaOff val="0"/>
          </a:schemeClr>
        </a:solidFill>
        <a:ln w="15875" cap="flat" cmpd="sng" algn="ctr">
          <a:solidFill>
            <a:schemeClr val="accent2">
              <a:hueOff val="16731"/>
              <a:satOff val="-11518"/>
              <a:lumOff val="-2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74D6F6-506A-43D0-8B5C-DC632F38B19A}">
      <dsp:nvSpPr>
        <dsp:cNvPr id="0" name=""/>
        <dsp:cNvSpPr/>
      </dsp:nvSpPr>
      <dsp:spPr>
        <a:xfrm>
          <a:off x="0" y="2118716"/>
          <a:ext cx="6795904" cy="70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u="none" kern="1200"/>
            <a:t>Analysis questions</a:t>
          </a:r>
        </a:p>
      </dsp:txBody>
      <dsp:txXfrm>
        <a:off x="0" y="2118716"/>
        <a:ext cx="6795904" cy="706238"/>
      </dsp:txXfrm>
    </dsp:sp>
    <dsp:sp modelId="{86F06C9F-A604-4F3A-8385-8566333C7C47}">
      <dsp:nvSpPr>
        <dsp:cNvPr id="0" name=""/>
        <dsp:cNvSpPr/>
      </dsp:nvSpPr>
      <dsp:spPr>
        <a:xfrm>
          <a:off x="0" y="2824956"/>
          <a:ext cx="6795904" cy="0"/>
        </a:xfrm>
        <a:prstGeom prst="line">
          <a:avLst/>
        </a:prstGeom>
        <a:solidFill>
          <a:schemeClr val="accent2">
            <a:hueOff val="22307"/>
            <a:satOff val="-15358"/>
            <a:lumOff val="-3922"/>
            <a:alphaOff val="0"/>
          </a:schemeClr>
        </a:solidFill>
        <a:ln w="15875" cap="flat" cmpd="sng" algn="ctr">
          <a:solidFill>
            <a:schemeClr val="accent2">
              <a:hueOff val="22307"/>
              <a:satOff val="-1535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B7C2F5-4FA3-4182-B7F1-544ABD6ED888}">
      <dsp:nvSpPr>
        <dsp:cNvPr id="0" name=""/>
        <dsp:cNvSpPr/>
      </dsp:nvSpPr>
      <dsp:spPr>
        <a:xfrm>
          <a:off x="0" y="2824955"/>
          <a:ext cx="6795904" cy="70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u="none" kern="1200"/>
            <a:t>Methods</a:t>
          </a:r>
        </a:p>
      </dsp:txBody>
      <dsp:txXfrm>
        <a:off x="0" y="2824955"/>
        <a:ext cx="6795904" cy="706238"/>
      </dsp:txXfrm>
    </dsp:sp>
    <dsp:sp modelId="{2050F336-75FF-4AAA-812A-283751C95140}">
      <dsp:nvSpPr>
        <dsp:cNvPr id="0" name=""/>
        <dsp:cNvSpPr/>
      </dsp:nvSpPr>
      <dsp:spPr>
        <a:xfrm>
          <a:off x="0" y="3531195"/>
          <a:ext cx="6795904" cy="0"/>
        </a:xfrm>
        <a:prstGeom prst="line">
          <a:avLst/>
        </a:prstGeom>
        <a:solidFill>
          <a:schemeClr val="accent2">
            <a:hueOff val="27884"/>
            <a:satOff val="-19197"/>
            <a:lumOff val="-4902"/>
            <a:alphaOff val="0"/>
          </a:schemeClr>
        </a:solidFill>
        <a:ln w="15875" cap="flat" cmpd="sng" algn="ctr">
          <a:solidFill>
            <a:schemeClr val="accent2">
              <a:hueOff val="27884"/>
              <a:satOff val="-19197"/>
              <a:lumOff val="-49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44F04-4976-43BE-926D-35A28806FB5A}">
      <dsp:nvSpPr>
        <dsp:cNvPr id="0" name=""/>
        <dsp:cNvSpPr/>
      </dsp:nvSpPr>
      <dsp:spPr>
        <a:xfrm>
          <a:off x="0" y="3531195"/>
          <a:ext cx="6795904" cy="70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u="none" kern="1200"/>
            <a:t>Results</a:t>
          </a:r>
        </a:p>
      </dsp:txBody>
      <dsp:txXfrm>
        <a:off x="0" y="3531195"/>
        <a:ext cx="6795904" cy="706238"/>
      </dsp:txXfrm>
    </dsp:sp>
    <dsp:sp modelId="{153451E9-8EE0-467F-BA8B-313660C72C20}">
      <dsp:nvSpPr>
        <dsp:cNvPr id="0" name=""/>
        <dsp:cNvSpPr/>
      </dsp:nvSpPr>
      <dsp:spPr>
        <a:xfrm>
          <a:off x="0" y="4237434"/>
          <a:ext cx="6795904" cy="0"/>
        </a:xfrm>
        <a:prstGeom prst="line">
          <a:avLst/>
        </a:prstGeom>
        <a:solidFill>
          <a:schemeClr val="accent2">
            <a:hueOff val="33461"/>
            <a:satOff val="-23037"/>
            <a:lumOff val="-5883"/>
            <a:alphaOff val="0"/>
          </a:schemeClr>
        </a:solidFill>
        <a:ln w="15875" cap="flat" cmpd="sng" algn="ctr">
          <a:solidFill>
            <a:schemeClr val="accent2">
              <a:hueOff val="33461"/>
              <a:satOff val="-23037"/>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2B23F8-69A2-47EE-83BD-35D59175B514}">
      <dsp:nvSpPr>
        <dsp:cNvPr id="0" name=""/>
        <dsp:cNvSpPr/>
      </dsp:nvSpPr>
      <dsp:spPr>
        <a:xfrm>
          <a:off x="0" y="4237434"/>
          <a:ext cx="6795904" cy="70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u="none" kern="1200"/>
            <a:t>Scope of inference/</a:t>
          </a:r>
          <a:r>
            <a:rPr lang="en-US" sz="3200" b="0" u="none" kern="1200">
              <a:latin typeface="Calibri"/>
            </a:rPr>
            <a:t>Limitations</a:t>
          </a:r>
          <a:endParaRPr lang="en-US" sz="3200" b="0" u="none" kern="1200"/>
        </a:p>
      </dsp:txBody>
      <dsp:txXfrm>
        <a:off x="0" y="4237434"/>
        <a:ext cx="6795904" cy="706238"/>
      </dsp:txXfrm>
    </dsp:sp>
    <dsp:sp modelId="{D9B16423-6CC3-4884-BDA5-47F5CD4C31A5}">
      <dsp:nvSpPr>
        <dsp:cNvPr id="0" name=""/>
        <dsp:cNvSpPr/>
      </dsp:nvSpPr>
      <dsp:spPr>
        <a:xfrm>
          <a:off x="0" y="4943673"/>
          <a:ext cx="6795904" cy="0"/>
        </a:xfrm>
        <a:prstGeom prst="line">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DE535B-1902-4B0F-A8F1-FB0F8D775076}">
      <dsp:nvSpPr>
        <dsp:cNvPr id="0" name=""/>
        <dsp:cNvSpPr/>
      </dsp:nvSpPr>
      <dsp:spPr>
        <a:xfrm>
          <a:off x="0" y="4943672"/>
          <a:ext cx="6795904" cy="70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u="none" kern="1200"/>
            <a:t>Conclusion/</a:t>
          </a:r>
          <a:r>
            <a:rPr lang="en-US" sz="3200" b="0" u="none" kern="1200">
              <a:latin typeface="Calibri"/>
            </a:rPr>
            <a:t>Discussion</a:t>
          </a:r>
          <a:endParaRPr lang="en-US" sz="3200" b="0" u="none" kern="1200"/>
        </a:p>
      </dsp:txBody>
      <dsp:txXfrm>
        <a:off x="0" y="4943672"/>
        <a:ext cx="6795904" cy="706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292A0-A9F6-40F5-B169-F77A13FE6C28}">
      <dsp:nvSpPr>
        <dsp:cNvPr id="0" name=""/>
        <dsp:cNvSpPr/>
      </dsp:nvSpPr>
      <dsp:spPr>
        <a:xfrm>
          <a:off x="1042966" y="51"/>
          <a:ext cx="1994288" cy="797715"/>
        </a:xfrm>
        <a:prstGeom prst="chevron">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b="0" kern="1200">
              <a:latin typeface="Calibri"/>
            </a:rPr>
            <a:t>Exploratory</a:t>
          </a:r>
        </a:p>
      </dsp:txBody>
      <dsp:txXfrm>
        <a:off x="1441824" y="51"/>
        <a:ext cx="1196573" cy="797715"/>
      </dsp:txXfrm>
    </dsp:sp>
    <dsp:sp modelId="{C4A9AA27-ABA0-455E-BAE5-8987FBCE798B}">
      <dsp:nvSpPr>
        <dsp:cNvPr id="0" name=""/>
        <dsp:cNvSpPr/>
      </dsp:nvSpPr>
      <dsp:spPr>
        <a:xfrm>
          <a:off x="1042966" y="909446"/>
          <a:ext cx="1994288" cy="797715"/>
        </a:xfrm>
        <a:prstGeom prst="chevron">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b="0" kern="1200">
              <a:latin typeface="Calibri"/>
            </a:rPr>
            <a:t>Hours Worked</a:t>
          </a:r>
        </a:p>
      </dsp:txBody>
      <dsp:txXfrm>
        <a:off x="1441824" y="909446"/>
        <a:ext cx="1196573" cy="797715"/>
      </dsp:txXfrm>
    </dsp:sp>
    <dsp:sp modelId="{74222D46-734E-4A39-A9D1-7AC0B9A881FC}">
      <dsp:nvSpPr>
        <dsp:cNvPr id="0" name=""/>
        <dsp:cNvSpPr/>
      </dsp:nvSpPr>
      <dsp:spPr>
        <a:xfrm>
          <a:off x="1042966" y="1818842"/>
          <a:ext cx="1994288" cy="797715"/>
        </a:xfrm>
        <a:prstGeom prst="chevron">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b="0" kern="1200">
              <a:latin typeface="Calibri"/>
            </a:rPr>
            <a:t>Interaction Term</a:t>
          </a:r>
        </a:p>
      </dsp:txBody>
      <dsp:txXfrm>
        <a:off x="1441824" y="1818842"/>
        <a:ext cx="1196573" cy="797715"/>
      </dsp:txXfrm>
    </dsp:sp>
    <dsp:sp modelId="{A737B328-E401-431B-B077-CFD2F942D0C8}">
      <dsp:nvSpPr>
        <dsp:cNvPr id="0" name=""/>
        <dsp:cNvSpPr/>
      </dsp:nvSpPr>
      <dsp:spPr>
        <a:xfrm>
          <a:off x="1042966" y="2728237"/>
          <a:ext cx="1994288" cy="797715"/>
        </a:xfrm>
        <a:prstGeom prst="chevron">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b="0" kern="1200">
              <a:latin typeface="Calibri"/>
            </a:rPr>
            <a:t>Model fit</a:t>
          </a:r>
        </a:p>
      </dsp:txBody>
      <dsp:txXfrm>
        <a:off x="1441824" y="2728237"/>
        <a:ext cx="1196573" cy="7977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E790E-6776-4EC7-BBA7-E5B58E3B925B}">
      <dsp:nvSpPr>
        <dsp:cNvPr id="0" name=""/>
        <dsp:cNvSpPr/>
      </dsp:nvSpPr>
      <dsp:spPr>
        <a:xfrm>
          <a:off x="425488" y="543993"/>
          <a:ext cx="1200937" cy="1200937"/>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9D8FA-39B7-4CB8-9C8B-35F8B35816DB}">
      <dsp:nvSpPr>
        <dsp:cNvPr id="0" name=""/>
        <dsp:cNvSpPr/>
      </dsp:nvSpPr>
      <dsp:spPr>
        <a:xfrm>
          <a:off x="681426" y="799931"/>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9A4F77-0DE7-4AEA-A7BE-F45ECFB6115D}">
      <dsp:nvSpPr>
        <dsp:cNvPr id="0" name=""/>
        <dsp:cNvSpPr/>
      </dsp:nvSpPr>
      <dsp:spPr>
        <a:xfrm>
          <a:off x="41582" y="2118994"/>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US" sz="1100" b="0" kern="1200" dirty="0">
              <a:latin typeface="Calibri Light" panose="020F0302020204030204"/>
            </a:rPr>
            <a:t>Statistical</a:t>
          </a:r>
          <a:r>
            <a:rPr lang="en-US" sz="1100" b="0" kern="1200" dirty="0"/>
            <a:t> model used to predict the probability of a binary outcome</a:t>
          </a:r>
          <a:r>
            <a:rPr lang="en-US" sz="1100" b="0" kern="1200" dirty="0">
              <a:latin typeface="Calibri Light" panose="020F0302020204030204"/>
            </a:rPr>
            <a:t>.</a:t>
          </a:r>
          <a:endParaRPr lang="en-US" sz="1100" b="0" kern="1200" dirty="0"/>
        </a:p>
      </dsp:txBody>
      <dsp:txXfrm>
        <a:off x="41582" y="2118994"/>
        <a:ext cx="1968750" cy="720000"/>
      </dsp:txXfrm>
    </dsp:sp>
    <dsp:sp modelId="{DA2521D0-B140-44A5-BB91-8ED144FB1524}">
      <dsp:nvSpPr>
        <dsp:cNvPr id="0" name=""/>
        <dsp:cNvSpPr/>
      </dsp:nvSpPr>
      <dsp:spPr>
        <a:xfrm>
          <a:off x="2738769" y="543993"/>
          <a:ext cx="1200937" cy="1200937"/>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6770F4-69D8-4445-9320-B9D5B7B0DB26}">
      <dsp:nvSpPr>
        <dsp:cNvPr id="0" name=""/>
        <dsp:cNvSpPr/>
      </dsp:nvSpPr>
      <dsp:spPr>
        <a:xfrm>
          <a:off x="2994707" y="799931"/>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CE6773-38CF-47AC-8A29-5EA619B95744}">
      <dsp:nvSpPr>
        <dsp:cNvPr id="0" name=""/>
        <dsp:cNvSpPr/>
      </dsp:nvSpPr>
      <dsp:spPr>
        <a:xfrm>
          <a:off x="2354863" y="2118994"/>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US" sz="1100" b="0" kern="1200" dirty="0"/>
            <a:t>The </a:t>
          </a:r>
          <a:r>
            <a:rPr lang="en-US" sz="1100" b="0" kern="1200" dirty="0">
              <a:latin typeface="Calibri Light" panose="020F0302020204030204"/>
            </a:rPr>
            <a:t>response variable</a:t>
          </a:r>
          <a:r>
            <a:rPr lang="en-US" sz="1100" b="0" kern="1200" dirty="0"/>
            <a:t> </a:t>
          </a:r>
          <a:r>
            <a:rPr lang="en-US" sz="1100" b="1" kern="1200" dirty="0"/>
            <a:t>'earnings50k'</a:t>
          </a:r>
          <a:r>
            <a:rPr lang="en-US" sz="1100" b="0" kern="1200" dirty="0"/>
            <a:t> in this dataset is binary (&gt;$50K or ≤$50K).</a:t>
          </a:r>
          <a:r>
            <a:rPr lang="en-US" sz="1100" b="0" kern="1200" dirty="0">
              <a:latin typeface="Calibri Light" panose="020F0302020204030204"/>
            </a:rPr>
            <a:t> </a:t>
          </a:r>
          <a:endParaRPr lang="en-US" sz="1100" b="0" kern="1200" dirty="0"/>
        </a:p>
      </dsp:txBody>
      <dsp:txXfrm>
        <a:off x="2354863" y="2118994"/>
        <a:ext cx="1968750" cy="720000"/>
      </dsp:txXfrm>
    </dsp:sp>
    <dsp:sp modelId="{B537357A-4DE7-41B6-BAB3-4FF5E2181645}">
      <dsp:nvSpPr>
        <dsp:cNvPr id="0" name=""/>
        <dsp:cNvSpPr/>
      </dsp:nvSpPr>
      <dsp:spPr>
        <a:xfrm>
          <a:off x="5052050" y="543993"/>
          <a:ext cx="1200937" cy="1200937"/>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AD6A4-A536-4D39-924C-F27E37C57166}">
      <dsp:nvSpPr>
        <dsp:cNvPr id="0" name=""/>
        <dsp:cNvSpPr/>
      </dsp:nvSpPr>
      <dsp:spPr>
        <a:xfrm>
          <a:off x="5307988" y="799931"/>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F9F1C7-0974-4715-AC51-4D69578650F6}">
      <dsp:nvSpPr>
        <dsp:cNvPr id="0" name=""/>
        <dsp:cNvSpPr/>
      </dsp:nvSpPr>
      <dsp:spPr>
        <a:xfrm>
          <a:off x="4668144" y="2118994"/>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dirty="0"/>
            <a:t>It allows for the estimation of odds ratios</a:t>
          </a:r>
          <a:r>
            <a:rPr lang="en-US" sz="1100" b="0" kern="1200" dirty="0">
              <a:latin typeface="Calibri Light" panose="020F0302020204030204"/>
            </a:rPr>
            <a:t>.</a:t>
          </a:r>
          <a:endParaRPr lang="en-US" sz="1100" b="0" kern="1200" dirty="0"/>
        </a:p>
      </dsp:txBody>
      <dsp:txXfrm>
        <a:off x="4668144" y="2118994"/>
        <a:ext cx="196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959A7-2B4F-4D4D-A97D-5B0E55BCAF17}">
      <dsp:nvSpPr>
        <dsp:cNvPr id="0" name=""/>
        <dsp:cNvSpPr/>
      </dsp:nvSpPr>
      <dsp:spPr>
        <a:xfrm>
          <a:off x="0" y="1528"/>
          <a:ext cx="10362867" cy="7745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2BA41-D742-4768-948D-2E8B96A37F47}">
      <dsp:nvSpPr>
        <dsp:cNvPr id="0" name=""/>
        <dsp:cNvSpPr/>
      </dsp:nvSpPr>
      <dsp:spPr>
        <a:xfrm>
          <a:off x="234303" y="175803"/>
          <a:ext cx="426006" cy="426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57689-1DBE-4E4F-A1AD-C2677CD5EB94}">
      <dsp:nvSpPr>
        <dsp:cNvPr id="0" name=""/>
        <dsp:cNvSpPr/>
      </dsp:nvSpPr>
      <dsp:spPr>
        <a:xfrm>
          <a:off x="894614" y="1528"/>
          <a:ext cx="9468252" cy="774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74" tIns="81974" rIns="81974" bIns="81974" numCol="1" spcCol="1270" anchor="ctr" anchorCtr="0">
          <a:noAutofit/>
        </a:bodyPr>
        <a:lstStyle/>
        <a:p>
          <a:pPr marL="0" lvl="0" indent="0" algn="l" defTabSz="711200">
            <a:lnSpc>
              <a:spcPct val="100000"/>
            </a:lnSpc>
            <a:spcBef>
              <a:spcPct val="0"/>
            </a:spcBef>
            <a:spcAft>
              <a:spcPct val="35000"/>
            </a:spcAft>
            <a:buNone/>
          </a:pPr>
          <a:r>
            <a:rPr lang="en-US" sz="1600" b="1" u="sng" kern="1200"/>
            <a:t>Binary Outcome</a:t>
          </a:r>
          <a:br>
            <a:rPr lang="en-US" sz="1600" kern="1200"/>
          </a:br>
          <a:r>
            <a:rPr lang="en-US" sz="1600" kern="1200"/>
            <a:t> The target variable (earnings50k) is binary (&lt;=50K vs. &gt;50K).</a:t>
          </a:r>
        </a:p>
      </dsp:txBody>
      <dsp:txXfrm>
        <a:off x="894614" y="1528"/>
        <a:ext cx="9468252" cy="774557"/>
      </dsp:txXfrm>
    </dsp:sp>
    <dsp:sp modelId="{1802D36A-6C02-4893-ABF7-F652F0CE26D6}">
      <dsp:nvSpPr>
        <dsp:cNvPr id="0" name=""/>
        <dsp:cNvSpPr/>
      </dsp:nvSpPr>
      <dsp:spPr>
        <a:xfrm>
          <a:off x="0" y="969725"/>
          <a:ext cx="10362867" cy="7745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26C5BD-5D63-4C1B-83E6-6BDEB873BA40}">
      <dsp:nvSpPr>
        <dsp:cNvPr id="0" name=""/>
        <dsp:cNvSpPr/>
      </dsp:nvSpPr>
      <dsp:spPr>
        <a:xfrm>
          <a:off x="234303" y="1144000"/>
          <a:ext cx="426006" cy="426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736254-2907-41E9-BD6B-A8D7F3B5016E}">
      <dsp:nvSpPr>
        <dsp:cNvPr id="0" name=""/>
        <dsp:cNvSpPr/>
      </dsp:nvSpPr>
      <dsp:spPr>
        <a:xfrm>
          <a:off x="894614" y="969725"/>
          <a:ext cx="9468252" cy="774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74" tIns="81974" rIns="81974" bIns="81974" numCol="1" spcCol="1270" anchor="ctr" anchorCtr="0">
          <a:noAutofit/>
        </a:bodyPr>
        <a:lstStyle/>
        <a:p>
          <a:pPr marL="0" lvl="0" indent="0" algn="l" defTabSz="711200" rtl="0">
            <a:lnSpc>
              <a:spcPct val="100000"/>
            </a:lnSpc>
            <a:spcBef>
              <a:spcPct val="0"/>
            </a:spcBef>
            <a:spcAft>
              <a:spcPct val="35000"/>
            </a:spcAft>
            <a:buNone/>
          </a:pPr>
          <a:r>
            <a:rPr lang="en-US" sz="1600" b="1" i="0" u="sng" kern="1200"/>
            <a:t>Independent Observations</a:t>
          </a:r>
          <a:br>
            <a:rPr lang="en-US" sz="1600" kern="1200"/>
          </a:br>
          <a:r>
            <a:rPr lang="en-US" sz="1600" kern="1200"/>
            <a:t> Each </a:t>
          </a:r>
          <a:r>
            <a:rPr lang="en-US" sz="1600" kern="1200">
              <a:latin typeface="Calibri Light" panose="020F0302020204030204"/>
            </a:rPr>
            <a:t>record is an individual assumed</a:t>
          </a:r>
          <a:r>
            <a:rPr lang="en-US" sz="1600" kern="1200"/>
            <a:t> to be independent of the others.</a:t>
          </a:r>
        </a:p>
      </dsp:txBody>
      <dsp:txXfrm>
        <a:off x="894614" y="969725"/>
        <a:ext cx="9468252" cy="774557"/>
      </dsp:txXfrm>
    </dsp:sp>
    <dsp:sp modelId="{5BD68B40-BF02-46A5-BEA8-296B9FD991AC}">
      <dsp:nvSpPr>
        <dsp:cNvPr id="0" name=""/>
        <dsp:cNvSpPr/>
      </dsp:nvSpPr>
      <dsp:spPr>
        <a:xfrm>
          <a:off x="0" y="1937922"/>
          <a:ext cx="10362867" cy="7745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BAED3-2014-4958-BD4F-FB503CD8D6ED}">
      <dsp:nvSpPr>
        <dsp:cNvPr id="0" name=""/>
        <dsp:cNvSpPr/>
      </dsp:nvSpPr>
      <dsp:spPr>
        <a:xfrm>
          <a:off x="234303" y="2112198"/>
          <a:ext cx="426006" cy="426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062BCA-524D-4172-823A-CFC960B6C03F}">
      <dsp:nvSpPr>
        <dsp:cNvPr id="0" name=""/>
        <dsp:cNvSpPr/>
      </dsp:nvSpPr>
      <dsp:spPr>
        <a:xfrm>
          <a:off x="894614" y="1937922"/>
          <a:ext cx="9468252" cy="774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74" tIns="81974" rIns="81974" bIns="81974" numCol="1" spcCol="1270" anchor="ctr" anchorCtr="0">
          <a:noAutofit/>
        </a:bodyPr>
        <a:lstStyle/>
        <a:p>
          <a:pPr marL="0" lvl="0" indent="0" algn="l" defTabSz="711200">
            <a:lnSpc>
              <a:spcPct val="100000"/>
            </a:lnSpc>
            <a:spcBef>
              <a:spcPct val="0"/>
            </a:spcBef>
            <a:spcAft>
              <a:spcPct val="35000"/>
            </a:spcAft>
            <a:buNone/>
          </a:pPr>
          <a:r>
            <a:rPr lang="en-US" sz="1600" b="1" u="sng" kern="1200"/>
            <a:t>No Perfect Multicollinearity</a:t>
          </a:r>
          <a:br>
            <a:rPr lang="en-US" sz="1600" kern="1200"/>
          </a:br>
          <a:r>
            <a:rPr lang="en-US" sz="1600" kern="1200"/>
            <a:t> Predictors (e.g., education, education-num) are linearly dependent. Only education will be used in the analysis.</a:t>
          </a:r>
        </a:p>
      </dsp:txBody>
      <dsp:txXfrm>
        <a:off x="894614" y="1937922"/>
        <a:ext cx="9468252" cy="774557"/>
      </dsp:txXfrm>
    </dsp:sp>
    <dsp:sp modelId="{FAF9686F-F9A4-4FED-B707-640DB758931B}">
      <dsp:nvSpPr>
        <dsp:cNvPr id="0" name=""/>
        <dsp:cNvSpPr/>
      </dsp:nvSpPr>
      <dsp:spPr>
        <a:xfrm>
          <a:off x="0" y="2906119"/>
          <a:ext cx="10362867" cy="7745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D5D4E-C54C-4264-9AC3-2E5DB8AA5614}">
      <dsp:nvSpPr>
        <dsp:cNvPr id="0" name=""/>
        <dsp:cNvSpPr/>
      </dsp:nvSpPr>
      <dsp:spPr>
        <a:xfrm>
          <a:off x="234303" y="3080395"/>
          <a:ext cx="426006" cy="426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F92F9-29B1-46A6-9952-E103C106830F}">
      <dsp:nvSpPr>
        <dsp:cNvPr id="0" name=""/>
        <dsp:cNvSpPr/>
      </dsp:nvSpPr>
      <dsp:spPr>
        <a:xfrm>
          <a:off x="894614" y="2906119"/>
          <a:ext cx="9468252" cy="774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74" tIns="81974" rIns="81974" bIns="81974" numCol="1" spcCol="1270" anchor="ctr" anchorCtr="0">
          <a:noAutofit/>
        </a:bodyPr>
        <a:lstStyle/>
        <a:p>
          <a:pPr marL="0" lvl="0" indent="0" algn="l" defTabSz="711200">
            <a:lnSpc>
              <a:spcPct val="100000"/>
            </a:lnSpc>
            <a:spcBef>
              <a:spcPct val="0"/>
            </a:spcBef>
            <a:spcAft>
              <a:spcPct val="35000"/>
            </a:spcAft>
            <a:buNone/>
          </a:pPr>
          <a:r>
            <a:rPr lang="en-US" sz="1600" b="1" u="sng" kern="1200"/>
            <a:t>Sufficient Sample Size</a:t>
          </a:r>
          <a:br>
            <a:rPr lang="en-US" sz="1600" kern="1200"/>
          </a:br>
          <a:r>
            <a:rPr lang="en-US" sz="1600" kern="1200"/>
            <a:t> With over 32,000 records, the sample size is more than adequate.</a:t>
          </a:r>
        </a:p>
      </dsp:txBody>
      <dsp:txXfrm>
        <a:off x="894614" y="2906119"/>
        <a:ext cx="9468252" cy="7745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DA919-5326-4977-B969-35926233DF9C}"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6F095-E036-4BA7-9708-7BAA2D7AE394}" type="slidenum">
              <a:rPr lang="en-US" smtClean="0"/>
              <a:t>‹#›</a:t>
            </a:fld>
            <a:endParaRPr lang="en-US"/>
          </a:p>
        </p:txBody>
      </p:sp>
    </p:spTree>
    <p:extLst>
      <p:ext uri="{BB962C8B-B14F-4D97-AF65-F5344CB8AC3E}">
        <p14:creationId xmlns:p14="http://schemas.microsoft.com/office/powerpoint/2010/main" val="3990272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ADD NOTES HERE</a:t>
            </a:r>
          </a:p>
        </p:txBody>
      </p:sp>
      <p:sp>
        <p:nvSpPr>
          <p:cNvPr id="4" name="Slide Number Placeholder 3"/>
          <p:cNvSpPr>
            <a:spLocks noGrp="1"/>
          </p:cNvSpPr>
          <p:nvPr>
            <p:ph type="sldNum" sz="quarter" idx="5"/>
          </p:nvPr>
        </p:nvSpPr>
        <p:spPr/>
        <p:txBody>
          <a:bodyPr/>
          <a:lstStyle/>
          <a:p>
            <a:fld id="{50E6F095-E036-4BA7-9708-7BAA2D7AE394}" type="slidenum">
              <a:rPr lang="en-US" smtClean="0"/>
              <a:t>1</a:t>
            </a:fld>
            <a:endParaRPr lang="en-US"/>
          </a:p>
        </p:txBody>
      </p:sp>
    </p:spTree>
    <p:extLst>
      <p:ext uri="{BB962C8B-B14F-4D97-AF65-F5344CB8AC3E}">
        <p14:creationId xmlns:p14="http://schemas.microsoft.com/office/powerpoint/2010/main" val="194276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6F095-E036-4BA7-9708-7BAA2D7AE394}" type="slidenum">
              <a:rPr lang="en-US" smtClean="0"/>
              <a:t>3</a:t>
            </a:fld>
            <a:endParaRPr lang="en-US"/>
          </a:p>
        </p:txBody>
      </p:sp>
    </p:spTree>
    <p:extLst>
      <p:ext uri="{BB962C8B-B14F-4D97-AF65-F5344CB8AC3E}">
        <p14:creationId xmlns:p14="http://schemas.microsoft.com/office/powerpoint/2010/main" val="4264758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E6F095-E036-4BA7-9708-7BAA2D7AE394}" type="slidenum">
              <a:rPr lang="en-US" smtClean="0"/>
              <a:t>4</a:t>
            </a:fld>
            <a:endParaRPr lang="en-US"/>
          </a:p>
        </p:txBody>
      </p:sp>
    </p:spTree>
    <p:extLst>
      <p:ext uri="{BB962C8B-B14F-4D97-AF65-F5344CB8AC3E}">
        <p14:creationId xmlns:p14="http://schemas.microsoft.com/office/powerpoint/2010/main" val="67370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14218" spc="-89"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099764" y="4455620"/>
            <a:ext cx="10055781" cy="1143000"/>
          </a:xfrm>
        </p:spPr>
        <p:txBody>
          <a:bodyPr lIns="91440" rIns="91440">
            <a:normAutofit/>
          </a:bodyPr>
          <a:lstStyle>
            <a:lvl1pPr marL="0" indent="0" algn="l">
              <a:buNone/>
              <a:defRPr sz="4266" cap="all" spc="355" baseline="0">
                <a:solidFill>
                  <a:schemeClr val="tx2"/>
                </a:solidFill>
                <a:latin typeface="+mj-lt"/>
              </a:defRPr>
            </a:lvl1pPr>
            <a:lvl2pPr marL="812582" indent="0" algn="ctr">
              <a:buNone/>
              <a:defRPr sz="4266"/>
            </a:lvl2pPr>
            <a:lvl3pPr marL="1625163" indent="0" algn="ctr">
              <a:buNone/>
              <a:defRPr sz="4266"/>
            </a:lvl3pPr>
            <a:lvl4pPr marL="2437745" indent="0" algn="ctr">
              <a:buNone/>
              <a:defRPr sz="3555"/>
            </a:lvl4pPr>
            <a:lvl5pPr marL="3250326" indent="0" algn="ctr">
              <a:buNone/>
              <a:defRPr sz="3555"/>
            </a:lvl5pPr>
            <a:lvl6pPr marL="4062908" indent="0" algn="ctr">
              <a:buNone/>
              <a:defRPr sz="3555"/>
            </a:lvl6pPr>
            <a:lvl7pPr marL="4875489" indent="0" algn="ctr">
              <a:buNone/>
              <a:defRPr sz="3555"/>
            </a:lvl7pPr>
            <a:lvl8pPr marL="5688071" indent="0" algn="ctr">
              <a:buNone/>
              <a:defRPr sz="3555"/>
            </a:lvl8pPr>
            <a:lvl9pPr marL="6500652" indent="0" algn="ctr">
              <a:buNone/>
              <a:defRPr sz="3555"/>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52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dirty="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79477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2628" y="414779"/>
            <a:ext cx="2628215"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2" y="414778"/>
            <a:ext cx="7732286"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dirty="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39307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D0DD54-9116-BF41-84A5-68A4D7F67848}"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F06186-681F-7246-9274-0E5FA005C98D}" type="slidenum">
              <a:rPr lang="en-US" smtClean="0"/>
              <a:t>‹#›</a:t>
            </a:fld>
            <a:endParaRPr lang="en-US"/>
          </a:p>
        </p:txBody>
      </p:sp>
    </p:spTree>
    <p:extLst>
      <p:ext uri="{BB962C8B-B14F-4D97-AF65-F5344CB8AC3E}">
        <p14:creationId xmlns:p14="http://schemas.microsoft.com/office/powerpoint/2010/main" val="3414530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880971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14218"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6994" y="4453128"/>
            <a:ext cx="10055781" cy="1143000"/>
          </a:xfrm>
        </p:spPr>
        <p:txBody>
          <a:bodyPr lIns="91440" rIns="91440" anchor="t" anchorCtr="0">
            <a:normAutofit/>
          </a:bodyPr>
          <a:lstStyle>
            <a:lvl1pPr marL="0" indent="0">
              <a:buNone/>
              <a:defRPr sz="4266" cap="all" spc="355" baseline="0">
                <a:solidFill>
                  <a:schemeClr val="tx2"/>
                </a:solidFill>
                <a:latin typeface="+mj-lt"/>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259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en-US"/>
              <a:t>Click to edit Master title style</a:t>
            </a:r>
          </a:p>
        </p:txBody>
      </p:sp>
      <p:sp>
        <p:nvSpPr>
          <p:cNvPr id="3" name="Content Placeholder 2"/>
          <p:cNvSpPr>
            <a:spLocks noGrp="1"/>
          </p:cNvSpPr>
          <p:nvPr>
            <p:ph sz="half" idx="1"/>
          </p:nvPr>
        </p:nvSpPr>
        <p:spPr>
          <a:xfrm>
            <a:off x="1096993" y="1845734"/>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6301" y="1845735"/>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dirty="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7807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en-US"/>
              <a:t>Click to edit Master title style</a:t>
            </a:r>
          </a:p>
        </p:txBody>
      </p:sp>
      <p:sp>
        <p:nvSpPr>
          <p:cNvPr id="3" name="Text Placeholder 2"/>
          <p:cNvSpPr>
            <a:spLocks noGrp="1"/>
          </p:cNvSpPr>
          <p:nvPr>
            <p:ph type="body" idx="1"/>
          </p:nvPr>
        </p:nvSpPr>
        <p:spPr>
          <a:xfrm>
            <a:off x="1096994" y="1846052"/>
            <a:ext cx="4936474" cy="736282"/>
          </a:xfrm>
        </p:spPr>
        <p:txBody>
          <a:bodyPr lIns="91440" rIns="91440" anchor="ctr">
            <a:normAutofit/>
          </a:bodyPr>
          <a:lstStyle>
            <a:lvl1pPr marL="0" indent="0">
              <a:buNone/>
              <a:defRPr sz="3555" b="0" cap="all" baseline="0">
                <a:solidFill>
                  <a:schemeClr val="tx2"/>
                </a:solidFill>
              </a:defRPr>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a:t>Click to edit Master text styles</a:t>
            </a:r>
          </a:p>
        </p:txBody>
      </p:sp>
      <p:sp>
        <p:nvSpPr>
          <p:cNvPr id="4" name="Content Placeholder 3"/>
          <p:cNvSpPr>
            <a:spLocks noGrp="1"/>
          </p:cNvSpPr>
          <p:nvPr>
            <p:ph sz="half" idx="2"/>
          </p:nvPr>
        </p:nvSpPr>
        <p:spPr>
          <a:xfrm>
            <a:off x="1096994"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6301" y="1846052"/>
            <a:ext cx="4936474" cy="736282"/>
          </a:xfrm>
        </p:spPr>
        <p:txBody>
          <a:bodyPr lIns="91440" rIns="91440" anchor="ctr">
            <a:normAutofit/>
          </a:bodyPr>
          <a:lstStyle>
            <a:lvl1pPr marL="0" indent="0">
              <a:buNone/>
              <a:defRPr sz="3555" b="0" cap="all" baseline="0">
                <a:solidFill>
                  <a:schemeClr val="tx2"/>
                </a:solidFill>
              </a:defRPr>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a:t>Click to edit Master text styles</a:t>
            </a:r>
          </a:p>
        </p:txBody>
      </p:sp>
      <p:sp>
        <p:nvSpPr>
          <p:cNvPr id="6" name="Content Placeholder 5"/>
          <p:cNvSpPr>
            <a:spLocks noGrp="1"/>
          </p:cNvSpPr>
          <p:nvPr>
            <p:ph sz="quarter" idx="4"/>
          </p:nvPr>
        </p:nvSpPr>
        <p:spPr>
          <a:xfrm>
            <a:off x="6216301"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dirty="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08920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45870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5/27/2025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73028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39019"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594359"/>
            <a:ext cx="3199567" cy="2286000"/>
          </a:xfrm>
        </p:spPr>
        <p:txBody>
          <a:bodyPr anchor="b">
            <a:normAutofit/>
          </a:bodyPr>
          <a:lstStyle>
            <a:lvl1pPr>
              <a:defRPr sz="6398" b="0">
                <a:solidFill>
                  <a:srgbClr val="FFFFFF"/>
                </a:solidFill>
              </a:defRPr>
            </a:lvl1pPr>
          </a:lstStyle>
          <a:p>
            <a:r>
              <a:rPr lang="en-US"/>
              <a:t>Click to edit Master title style</a:t>
            </a:r>
          </a:p>
        </p:txBody>
      </p:sp>
      <p:sp>
        <p:nvSpPr>
          <p:cNvPr id="3" name="Content Placeholder 2"/>
          <p:cNvSpPr>
            <a:spLocks noGrp="1"/>
          </p:cNvSpPr>
          <p:nvPr>
            <p:ph idx="1"/>
          </p:nvPr>
        </p:nvSpPr>
        <p:spPr>
          <a:xfrm>
            <a:off x="4799350" y="731520"/>
            <a:ext cx="6490549"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081" y="2926080"/>
            <a:ext cx="3199567" cy="3379124"/>
          </a:xfrm>
        </p:spPr>
        <p:txBody>
          <a:bodyPr lIns="91440" rIns="91440">
            <a:normAutofit/>
          </a:bodyPr>
          <a:lstStyle>
            <a:lvl1pPr marL="0" indent="0">
              <a:buNone/>
              <a:defRPr sz="2666">
                <a:solidFill>
                  <a:srgbClr val="FFFFFF"/>
                </a:solidFill>
              </a:defRPr>
            </a:lvl1pPr>
            <a:lvl2pPr marL="812582" indent="0">
              <a:buNone/>
              <a:defRPr sz="2133"/>
            </a:lvl2pPr>
            <a:lvl3pPr marL="1625163" indent="0">
              <a:buNone/>
              <a:defRPr sz="1777"/>
            </a:lvl3pPr>
            <a:lvl4pPr marL="2437745" indent="0">
              <a:buNone/>
              <a:defRPr sz="1600"/>
            </a:lvl4pPr>
            <a:lvl5pPr marL="3250326" indent="0">
              <a:buNone/>
              <a:defRPr sz="1600"/>
            </a:lvl5pPr>
            <a:lvl6pPr marL="4062908" indent="0">
              <a:buNone/>
              <a:defRPr sz="1600"/>
            </a:lvl6pPr>
            <a:lvl7pPr marL="4875489" indent="0">
              <a:buNone/>
              <a:defRPr sz="1600"/>
            </a:lvl7pPr>
            <a:lvl8pPr marL="5688071" indent="0">
              <a:buNone/>
              <a:defRPr sz="1600"/>
            </a:lvl8pPr>
            <a:lvl9pPr marL="6500652" indent="0">
              <a:buNone/>
              <a:defRPr sz="1600"/>
            </a:lvl9pPr>
          </a:lstStyle>
          <a:p>
            <a:pPr lvl="0"/>
            <a:r>
              <a:rPr lang="en-US"/>
              <a:t>Click to edit Master text styles</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fld id="{32ABBEA6-7C60-4B02-AE87-00D78D8422AF}" type="datetimeFigureOut">
              <a:rPr lang="en-US" dirty="0"/>
              <a:t>5/27/2025</a:t>
            </a:fld>
            <a:endParaRPr lang="en-US"/>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981407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5074920"/>
            <a:ext cx="10110630" cy="822960"/>
          </a:xfrm>
        </p:spPr>
        <p:txBody>
          <a:bodyPr lIns="91440" tIns="0" rIns="91440" bIns="0" anchor="b">
            <a:noAutofit/>
          </a:bodyPr>
          <a:lstStyle>
            <a:lvl1pPr>
              <a:defRPr sz="6398"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88810" cy="4915076"/>
          </a:xfrm>
          <a:blipFill>
            <a:blip r:embed="rId2"/>
            <a:stretch>
              <a:fillRect/>
            </a:stretch>
          </a:blipFill>
        </p:spPr>
        <p:txBody>
          <a:bodyPr lIns="457200" tIns="457200" anchor="t"/>
          <a:lstStyle>
            <a:lvl1pPr marL="0" indent="0">
              <a:buNone/>
              <a:defRPr sz="5687">
                <a:solidFill>
                  <a:schemeClr val="bg1"/>
                </a:solidFill>
              </a:defRPr>
            </a:lvl1pPr>
            <a:lvl2pPr marL="812582" indent="0">
              <a:buNone/>
              <a:defRPr sz="4976"/>
            </a:lvl2pPr>
            <a:lvl3pPr marL="1625163" indent="0">
              <a:buNone/>
              <a:defRPr sz="4266"/>
            </a:lvl3pPr>
            <a:lvl4pPr marL="2437745" indent="0">
              <a:buNone/>
              <a:defRPr sz="3555"/>
            </a:lvl4pPr>
            <a:lvl5pPr marL="3250326" indent="0">
              <a:buNone/>
              <a:defRPr sz="3555"/>
            </a:lvl5pPr>
            <a:lvl6pPr marL="4062908" indent="0">
              <a:buNone/>
              <a:defRPr sz="3555"/>
            </a:lvl6pPr>
            <a:lvl7pPr marL="4875489" indent="0">
              <a:buNone/>
              <a:defRPr sz="3555"/>
            </a:lvl7pPr>
            <a:lvl8pPr marL="5688071" indent="0">
              <a:buNone/>
              <a:defRPr sz="3555"/>
            </a:lvl8pPr>
            <a:lvl9pPr marL="6500652" indent="0">
              <a:buNone/>
              <a:defRPr sz="3555"/>
            </a:lvl9pPr>
          </a:lstStyle>
          <a:p>
            <a:endParaRPr lang="en-US"/>
          </a:p>
        </p:txBody>
      </p:sp>
      <p:sp>
        <p:nvSpPr>
          <p:cNvPr id="4" name="Text Placeholder 3"/>
          <p:cNvSpPr>
            <a:spLocks noGrp="1"/>
          </p:cNvSpPr>
          <p:nvPr>
            <p:ph type="body" sz="half" idx="2"/>
          </p:nvPr>
        </p:nvSpPr>
        <p:spPr>
          <a:xfrm>
            <a:off x="1096994" y="5907023"/>
            <a:ext cx="10110630" cy="594360"/>
          </a:xfrm>
        </p:spPr>
        <p:txBody>
          <a:bodyPr lIns="91440" tIns="0" rIns="91440" bIns="0">
            <a:normAutofit/>
          </a:bodyPr>
          <a:lstStyle>
            <a:lvl1pPr marL="0" indent="0">
              <a:spcBef>
                <a:spcPts val="0"/>
              </a:spcBef>
              <a:spcAft>
                <a:spcPts val="1066"/>
              </a:spcAft>
              <a:buNone/>
              <a:defRPr sz="2666">
                <a:solidFill>
                  <a:srgbClr val="FFFFFF"/>
                </a:solidFill>
              </a:defRPr>
            </a:lvl1pPr>
            <a:lvl2pPr marL="812582" indent="0">
              <a:buNone/>
              <a:defRPr sz="2133"/>
            </a:lvl2pPr>
            <a:lvl3pPr marL="1625163" indent="0">
              <a:buNone/>
              <a:defRPr sz="1777"/>
            </a:lvl3pPr>
            <a:lvl4pPr marL="2437745" indent="0">
              <a:buNone/>
              <a:defRPr sz="1600"/>
            </a:lvl4pPr>
            <a:lvl5pPr marL="3250326" indent="0">
              <a:buNone/>
              <a:defRPr sz="1600"/>
            </a:lvl5pPr>
            <a:lvl6pPr marL="4062908" indent="0">
              <a:buNone/>
              <a:defRPr sz="1600"/>
            </a:lvl6pPr>
            <a:lvl7pPr marL="4875489" indent="0">
              <a:buNone/>
              <a:defRPr sz="1600"/>
            </a:lvl7pPr>
            <a:lvl8pPr marL="5688071" indent="0">
              <a:buNone/>
              <a:defRPr sz="1600"/>
            </a:lvl8pPr>
            <a:lvl9pPr marL="6500652"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6491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88826"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6994" y="1845734"/>
            <a:ext cx="1005578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1600">
                <a:solidFill>
                  <a:srgbClr val="FFFFFF"/>
                </a:solidFill>
              </a:defRPr>
            </a:lvl1pPr>
          </a:lstStyle>
          <a:p>
            <a:fld id="{98624D31-43A5-475A-80CF-332C9F6DCF35}" type="datetimeFigureOut">
              <a:rPr lang="en-US" dirty="0"/>
              <a:t>5/27/2025</a:t>
            </a:fld>
            <a:endParaRPr lang="en-US"/>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16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866">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65663"/>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6994" y="1106821"/>
            <a:ext cx="10043357" cy="2771030"/>
          </a:xfrm>
        </p:spPr>
        <p:txBody>
          <a:bodyPr>
            <a:normAutofit/>
          </a:bodyPr>
          <a:lstStyle/>
          <a:p>
            <a:r>
              <a:rPr lang="en-US" sz="4000">
                <a:solidFill>
                  <a:schemeClr val="tx1">
                    <a:lumMod val="76000"/>
                    <a:lumOff val="24000"/>
                  </a:schemeClr>
                </a:solidFill>
                <a:latin typeface="Calibri"/>
                <a:ea typeface="Calibri"/>
              </a:rPr>
              <a:t>Income Influences: A Logistic Regression Analysis</a:t>
            </a:r>
            <a:endParaRPr lang="en-US" sz="4000">
              <a:solidFill>
                <a:schemeClr val="tx1">
                  <a:lumMod val="76000"/>
                  <a:lumOff val="24000"/>
                </a:schemeClr>
              </a:solidFill>
              <a:latin typeface="Calibri"/>
            </a:endParaRPr>
          </a:p>
        </p:txBody>
      </p:sp>
      <p:sp>
        <p:nvSpPr>
          <p:cNvPr id="3" name="Subtitle 2"/>
          <p:cNvSpPr>
            <a:spLocks noGrp="1"/>
          </p:cNvSpPr>
          <p:nvPr>
            <p:ph type="subTitle" idx="1"/>
          </p:nvPr>
        </p:nvSpPr>
        <p:spPr>
          <a:xfrm>
            <a:off x="1099764" y="4480468"/>
            <a:ext cx="10055781" cy="1143000"/>
          </a:xfrm>
        </p:spPr>
        <p:txBody>
          <a:bodyPr vert="horz" lIns="91440" tIns="45720" rIns="91440" bIns="45720" rtlCol="0" anchor="t">
            <a:normAutofit/>
          </a:bodyPr>
          <a:lstStyle/>
          <a:p>
            <a:r>
              <a:rPr lang="en-US">
                <a:latin typeface="Calibri"/>
                <a:ea typeface="Verdana"/>
              </a:rPr>
              <a:t>Yessica Rubio</a:t>
            </a:r>
          </a:p>
          <a:p>
            <a:r>
              <a:rPr lang="en-US">
                <a:latin typeface="Calibri"/>
                <a:ea typeface="Verdana"/>
              </a:rPr>
              <a:t>May 29, 2025</a:t>
            </a:r>
          </a:p>
        </p:txBody>
      </p:sp>
    </p:spTree>
    <p:extLst>
      <p:ext uri="{BB962C8B-B14F-4D97-AF65-F5344CB8AC3E}">
        <p14:creationId xmlns:p14="http://schemas.microsoft.com/office/powerpoint/2010/main" val="3061437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EA78B5-2B5D-D7F8-B2A5-1E7BD926643D}"/>
              </a:ext>
            </a:extLst>
          </p:cNvPr>
          <p:cNvSpPr txBox="1">
            <a:spLocks/>
          </p:cNvSpPr>
          <p:nvPr/>
        </p:nvSpPr>
        <p:spPr>
          <a:xfrm>
            <a:off x="477643" y="459910"/>
            <a:ext cx="10055781" cy="844184"/>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a:t>Results</a:t>
            </a:r>
          </a:p>
        </p:txBody>
      </p:sp>
      <p:sp>
        <p:nvSpPr>
          <p:cNvPr id="7" name="Content Placeholder 2">
            <a:extLst>
              <a:ext uri="{FF2B5EF4-FFF2-40B4-BE49-F238E27FC236}">
                <a16:creationId xmlns:a16="http://schemas.microsoft.com/office/drawing/2014/main" id="{E76060FD-254E-3F66-1228-15F24D2A1178}"/>
              </a:ext>
            </a:extLst>
          </p:cNvPr>
          <p:cNvSpPr>
            <a:spLocks noGrp="1"/>
          </p:cNvSpPr>
          <p:nvPr>
            <p:ph idx="1"/>
          </p:nvPr>
        </p:nvSpPr>
        <p:spPr>
          <a:xfrm>
            <a:off x="1183703" y="1709564"/>
            <a:ext cx="4023304" cy="433433"/>
          </a:xfrm>
        </p:spPr>
        <p:txBody>
          <a:bodyPr vert="horz" lIns="0" tIns="45720" rIns="0" bIns="45720" rtlCol="0" anchor="t">
            <a:normAutofit/>
          </a:bodyPr>
          <a:lstStyle/>
          <a:p>
            <a:r>
              <a:rPr lang="en-US">
                <a:ea typeface="Calibri"/>
                <a:cs typeface="Calibri"/>
              </a:rPr>
              <a:t>Exploratory Data Analysis</a:t>
            </a:r>
          </a:p>
        </p:txBody>
      </p:sp>
      <p:pic>
        <p:nvPicPr>
          <p:cNvPr id="8" name="Picture 7" descr="Picture">
            <a:extLst>
              <a:ext uri="{FF2B5EF4-FFF2-40B4-BE49-F238E27FC236}">
                <a16:creationId xmlns:a16="http://schemas.microsoft.com/office/drawing/2014/main" id="{5FE33B5A-FC9D-5477-4E8F-CF87C34785E4}"/>
              </a:ext>
            </a:extLst>
          </p:cNvPr>
          <p:cNvPicPr>
            <a:picLocks noChangeAspect="1"/>
          </p:cNvPicPr>
          <p:nvPr/>
        </p:nvPicPr>
        <p:blipFill>
          <a:blip r:embed="rId2"/>
          <a:stretch>
            <a:fillRect/>
          </a:stretch>
        </p:blipFill>
        <p:spPr>
          <a:xfrm>
            <a:off x="6730305" y="6158"/>
            <a:ext cx="5457215" cy="3423653"/>
          </a:xfrm>
          <a:prstGeom prst="rect">
            <a:avLst/>
          </a:prstGeom>
        </p:spPr>
      </p:pic>
      <p:sp>
        <p:nvSpPr>
          <p:cNvPr id="10" name="TextBox 9">
            <a:extLst>
              <a:ext uri="{FF2B5EF4-FFF2-40B4-BE49-F238E27FC236}">
                <a16:creationId xmlns:a16="http://schemas.microsoft.com/office/drawing/2014/main" id="{609C71FD-97D2-E9BB-9378-649DF796A242}"/>
              </a:ext>
            </a:extLst>
          </p:cNvPr>
          <p:cNvSpPr txBox="1"/>
          <p:nvPr/>
        </p:nvSpPr>
        <p:spPr>
          <a:xfrm>
            <a:off x="1188397" y="2352021"/>
            <a:ext cx="52741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dirty="0">
                <a:latin typeface="Times New Roman"/>
                <a:cs typeface="Times New Roman"/>
              </a:rPr>
              <a:t>Plots have binary outcomes (&gt;50k and &lt;=50k), suitable for logistic regression.</a:t>
            </a:r>
          </a:p>
          <a:p>
            <a:pPr marL="171450" indent="-171450">
              <a:buFont typeface="Arial"/>
              <a:buChar char="•"/>
            </a:pPr>
            <a:r>
              <a:rPr lang="en-US" dirty="0">
                <a:latin typeface="Times New Roman"/>
                <a:cs typeface="Times New Roman"/>
              </a:rPr>
              <a:t>Most of the individuals in the dataset earned $50,000 or less as seen in the scatterplots</a:t>
            </a:r>
          </a:p>
          <a:p>
            <a:pPr marL="171450" indent="-171450">
              <a:buFont typeface="Arial"/>
              <a:buChar char="•"/>
            </a:pPr>
            <a:r>
              <a:rPr lang="en-US" dirty="0">
                <a:latin typeface="Times New Roman"/>
                <a:cs typeface="Times New Roman"/>
              </a:rPr>
              <a:t>Males, on average, tend to work more hours per week than females.</a:t>
            </a:r>
          </a:p>
          <a:p>
            <a:pPr marL="171450" indent="-171450">
              <a:buFont typeface="Arial"/>
              <a:buChar char="•"/>
            </a:pPr>
            <a:r>
              <a:rPr lang="en-US" dirty="0">
                <a:latin typeface="Times New Roman"/>
                <a:cs typeface="Times New Roman"/>
              </a:rPr>
              <a:t>Visible concentration around 40 hours worked per week among both genders in the first plot and a possible trend where individuals with more years of education could be more likely to make more than $50,000 in the second plot.</a:t>
            </a:r>
          </a:p>
          <a:p>
            <a:pPr marL="171450" indent="-171450">
              <a:buFont typeface="Arial"/>
              <a:buChar char="•"/>
            </a:pPr>
            <a:r>
              <a:rPr lang="en-US" dirty="0">
                <a:latin typeface="Times New Roman"/>
                <a:cs typeface="Times New Roman"/>
              </a:rPr>
              <a:t>There are more individuals with a higher education level that earn more than $50,000.</a:t>
            </a:r>
          </a:p>
        </p:txBody>
      </p:sp>
      <p:pic>
        <p:nvPicPr>
          <p:cNvPr id="2" name="Picture 1">
            <a:extLst>
              <a:ext uri="{FF2B5EF4-FFF2-40B4-BE49-F238E27FC236}">
                <a16:creationId xmlns:a16="http://schemas.microsoft.com/office/drawing/2014/main" id="{1BA3651C-EE91-690E-C738-3C168C899FAE}"/>
              </a:ext>
            </a:extLst>
          </p:cNvPr>
          <p:cNvPicPr>
            <a:picLocks noChangeAspect="1"/>
          </p:cNvPicPr>
          <p:nvPr/>
        </p:nvPicPr>
        <p:blipFill>
          <a:blip r:embed="rId3"/>
          <a:stretch>
            <a:fillRect/>
          </a:stretch>
        </p:blipFill>
        <p:spPr>
          <a:xfrm>
            <a:off x="6734675" y="3432175"/>
            <a:ext cx="5458916" cy="3409950"/>
          </a:xfrm>
          <a:prstGeom prst="rect">
            <a:avLst/>
          </a:prstGeom>
        </p:spPr>
      </p:pic>
    </p:spTree>
    <p:extLst>
      <p:ext uri="{BB962C8B-B14F-4D97-AF65-F5344CB8AC3E}">
        <p14:creationId xmlns:p14="http://schemas.microsoft.com/office/powerpoint/2010/main" val="2974308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2533-3D57-2F9A-8CC0-B38EBA967B43}"/>
              </a:ext>
            </a:extLst>
          </p:cNvPr>
          <p:cNvSpPr>
            <a:spLocks noGrp="1"/>
          </p:cNvSpPr>
          <p:nvPr>
            <p:ph type="title"/>
          </p:nvPr>
        </p:nvSpPr>
        <p:spPr>
          <a:xfrm>
            <a:off x="477643" y="459910"/>
            <a:ext cx="10055781" cy="844184"/>
          </a:xfrm>
        </p:spPr>
        <p:txBody>
          <a:bodyPr>
            <a:normAutofit/>
          </a:bodyPr>
          <a:lstStyle/>
          <a:p>
            <a:r>
              <a:rPr lang="en-US" sz="4000" b="1"/>
              <a:t>Results</a:t>
            </a:r>
          </a:p>
        </p:txBody>
      </p:sp>
      <p:sp>
        <p:nvSpPr>
          <p:cNvPr id="3" name="Content Placeholder 2">
            <a:extLst>
              <a:ext uri="{FF2B5EF4-FFF2-40B4-BE49-F238E27FC236}">
                <a16:creationId xmlns:a16="http://schemas.microsoft.com/office/drawing/2014/main" id="{088B2213-2D0F-4CB7-B011-BB872476ABEF}"/>
              </a:ext>
            </a:extLst>
          </p:cNvPr>
          <p:cNvSpPr>
            <a:spLocks noGrp="1"/>
          </p:cNvSpPr>
          <p:nvPr>
            <p:ph idx="1"/>
          </p:nvPr>
        </p:nvSpPr>
        <p:spPr>
          <a:xfrm>
            <a:off x="1183703" y="1709564"/>
            <a:ext cx="4023304" cy="433433"/>
          </a:xfrm>
        </p:spPr>
        <p:txBody>
          <a:bodyPr vert="horz" lIns="0" tIns="45720" rIns="0" bIns="45720" rtlCol="0" anchor="t">
            <a:normAutofit/>
          </a:bodyPr>
          <a:lstStyle/>
          <a:p>
            <a:r>
              <a:rPr lang="en-US">
                <a:ea typeface="Calibri"/>
                <a:cs typeface="Calibri"/>
              </a:rPr>
              <a:t>Earnings and Hours worked</a:t>
            </a:r>
            <a:endParaRPr lang="en-US"/>
          </a:p>
        </p:txBody>
      </p:sp>
      <p:sp>
        <p:nvSpPr>
          <p:cNvPr id="6" name="TextBox 5">
            <a:extLst>
              <a:ext uri="{FF2B5EF4-FFF2-40B4-BE49-F238E27FC236}">
                <a16:creationId xmlns:a16="http://schemas.microsoft.com/office/drawing/2014/main" id="{C0715C39-20C4-9A4E-C22C-CFAF86B61268}"/>
              </a:ext>
            </a:extLst>
          </p:cNvPr>
          <p:cNvSpPr txBox="1"/>
          <p:nvPr/>
        </p:nvSpPr>
        <p:spPr>
          <a:xfrm>
            <a:off x="1183096" y="2136121"/>
            <a:ext cx="6811678"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latin typeface="Calibri"/>
                <a:ea typeface="Calibri"/>
                <a:cs typeface="Times New Roman"/>
              </a:rPr>
              <a:t>Model 1: Fit logistic regression model without 'hours-per-week' variable.</a:t>
            </a:r>
            <a:endParaRPr lang="en-US" dirty="0">
              <a:latin typeface="Calibri"/>
              <a:ea typeface="Calibri"/>
              <a:cs typeface="Calibri" panose="020F0502020204030204"/>
            </a:endParaRPr>
          </a:p>
          <a:p>
            <a:pPr marL="742950" lvl="1" indent="-285750">
              <a:buFont typeface="Arial"/>
              <a:buChar char="•"/>
            </a:pPr>
            <a:r>
              <a:rPr lang="en-US" sz="1400" dirty="0">
                <a:latin typeface="Calibri"/>
                <a:ea typeface="Calibri"/>
                <a:cs typeface="Times New Roman"/>
              </a:rPr>
              <a:t>Had significant predictor variables, such as education, occupation, and </a:t>
            </a:r>
            <a:r>
              <a:rPr lang="en-US" sz="1400" dirty="0" err="1">
                <a:latin typeface="Calibri"/>
                <a:ea typeface="Calibri"/>
                <a:cs typeface="Times New Roman"/>
              </a:rPr>
              <a:t>workclass</a:t>
            </a:r>
            <a:r>
              <a:rPr lang="en-US" sz="1400" dirty="0">
                <a:latin typeface="Calibri"/>
                <a:ea typeface="Calibri"/>
                <a:cs typeface="Times New Roman"/>
              </a:rPr>
              <a:t>.</a:t>
            </a:r>
            <a:endParaRPr lang="en-US" dirty="0">
              <a:latin typeface="Calibri"/>
              <a:ea typeface="Calibri"/>
              <a:cs typeface="Calibri"/>
            </a:endParaRPr>
          </a:p>
          <a:p>
            <a:pPr lvl="1"/>
            <a:endParaRPr lang="en-US" sz="1400" dirty="0">
              <a:latin typeface="Calibri"/>
              <a:ea typeface="Calibri"/>
              <a:cs typeface="Times New Roman"/>
            </a:endParaRPr>
          </a:p>
          <a:p>
            <a:pPr marL="285750" indent="-285750">
              <a:buFont typeface="Arial"/>
              <a:buChar char="•"/>
            </a:pPr>
            <a:r>
              <a:rPr lang="en-US" sz="1400" dirty="0">
                <a:latin typeface="Calibri"/>
                <a:ea typeface="Calibri"/>
                <a:cs typeface="Times New Roman"/>
              </a:rPr>
              <a:t>Model 2: Fit logistic regression model including 'hours-per-week' variable.</a:t>
            </a:r>
            <a:endParaRPr lang="en-US" dirty="0">
              <a:latin typeface="Calibri"/>
              <a:ea typeface="Calibri"/>
              <a:cs typeface="Calibri" panose="020F0502020204030204"/>
            </a:endParaRPr>
          </a:p>
          <a:p>
            <a:pPr marL="742950" lvl="1" indent="-285750">
              <a:buFont typeface="Arial"/>
              <a:buChar char="•"/>
            </a:pPr>
            <a:r>
              <a:rPr lang="en-US" sz="1400" dirty="0">
                <a:latin typeface="Calibri"/>
                <a:ea typeface="Calibri"/>
                <a:cs typeface="Times New Roman"/>
              </a:rPr>
              <a:t>The addition of the variable ‘hours-per-week' added a strong effect (p-value &lt; 0.001) to the model with a coefficient of 0.02949,translating to an odds ratio of 1.03. </a:t>
            </a:r>
            <a:endParaRPr lang="en-US" dirty="0">
              <a:latin typeface="Calibri"/>
              <a:ea typeface="Calibri"/>
              <a:cs typeface="Calibri"/>
            </a:endParaRPr>
          </a:p>
          <a:p>
            <a:pPr marL="742950" lvl="1" indent="-285750">
              <a:buFont typeface="Arial"/>
              <a:buChar char="•"/>
            </a:pPr>
            <a:r>
              <a:rPr lang="en-US" sz="1400" dirty="0">
                <a:latin typeface="Calibri"/>
                <a:ea typeface="Calibri"/>
                <a:cs typeface="Calibri"/>
              </a:rPr>
              <a:t>Interpretation: There is a significant association between earning over $50,000 annually and the number of hours worked per week. After adjusting for other factors, for each additional hour worked per week, the odds of earning over $50,000 was 1.03 times the odds for someone who works one hour less. </a:t>
            </a:r>
            <a:endParaRPr lang="en-US" sz="1400" dirty="0">
              <a:ea typeface="Calibri" panose="020F0502020204030204"/>
              <a:cs typeface="Calibri" panose="020F0502020204030204"/>
            </a:endParaRPr>
          </a:p>
          <a:p>
            <a:pPr marL="742950" lvl="1" indent="-285750">
              <a:buFont typeface="Arial"/>
              <a:buChar char="•"/>
            </a:pPr>
            <a:endParaRPr lang="en-US" sz="1400" dirty="0">
              <a:latin typeface="Calibri"/>
              <a:ea typeface="Calibri"/>
              <a:cs typeface="Times New Roman"/>
            </a:endParaRPr>
          </a:p>
          <a:p>
            <a:pPr marL="171450" indent="-171450">
              <a:buFont typeface="Arial,Sans-Serif"/>
              <a:buChar char="•"/>
            </a:pPr>
            <a:r>
              <a:rPr lang="en-US" sz="1400" dirty="0">
                <a:latin typeface="Times New Roman"/>
                <a:ea typeface="Calibri"/>
                <a:cs typeface="Times New Roman"/>
              </a:rPr>
              <a:t>Model Comparison:</a:t>
            </a:r>
          </a:p>
          <a:p>
            <a:pPr marL="628650" lvl="1" indent="-171450">
              <a:buFont typeface="Arial,Sans-Serif"/>
              <a:buChar char="•"/>
            </a:pPr>
            <a:r>
              <a:rPr lang="en-US" sz="1400" dirty="0">
                <a:latin typeface="Times New Roman"/>
                <a:ea typeface="Calibri"/>
                <a:cs typeface="Times New Roman"/>
              </a:rPr>
              <a:t>Using </a:t>
            </a:r>
            <a:r>
              <a:rPr lang="en-US" sz="1400" dirty="0">
                <a:latin typeface="Calibri"/>
                <a:ea typeface="Calibri"/>
                <a:cs typeface="Calibri"/>
              </a:rPr>
              <a:t>the AIC values from a likelihood ratio test</a:t>
            </a:r>
            <a:r>
              <a:rPr lang="en-US" sz="1400" dirty="0">
                <a:latin typeface="Times New Roman"/>
                <a:ea typeface="Calibri"/>
                <a:cs typeface="Times New Roman"/>
              </a:rPr>
              <a:t>,  the second model that included the `hours-per-week` variable had a substantially lower AIC value of 19,678 compared to an AIC of 19,984, indicating a better fit. The lower BIC value from the second model also provides a better fit as it penalizes complexity and overfitting.</a:t>
            </a:r>
            <a:endParaRPr lang="en-US" dirty="0"/>
          </a:p>
          <a:p>
            <a:endParaRPr lang="en-US">
              <a:latin typeface="Calibri"/>
              <a:ea typeface="Calibri"/>
              <a:cs typeface="Calibri"/>
            </a:endParaRPr>
          </a:p>
        </p:txBody>
      </p:sp>
      <p:graphicFrame>
        <p:nvGraphicFramePr>
          <p:cNvPr id="5" name="Table 4">
            <a:extLst>
              <a:ext uri="{FF2B5EF4-FFF2-40B4-BE49-F238E27FC236}">
                <a16:creationId xmlns:a16="http://schemas.microsoft.com/office/drawing/2014/main" id="{A5F19EBF-2183-72BB-06AC-C8C067F02FD7}"/>
              </a:ext>
            </a:extLst>
          </p:cNvPr>
          <p:cNvGraphicFramePr>
            <a:graphicFrameLocks noGrp="1"/>
          </p:cNvGraphicFramePr>
          <p:nvPr>
            <p:extLst>
              <p:ext uri="{D42A27DB-BD31-4B8C-83A1-F6EECF244321}">
                <p14:modId xmlns:p14="http://schemas.microsoft.com/office/powerpoint/2010/main" val="2727699846"/>
              </p:ext>
            </p:extLst>
          </p:nvPr>
        </p:nvGraphicFramePr>
        <p:xfrm>
          <a:off x="8134356" y="3022600"/>
          <a:ext cx="3689771" cy="1955467"/>
        </p:xfrm>
        <a:graphic>
          <a:graphicData uri="http://schemas.openxmlformats.org/drawingml/2006/table">
            <a:tbl>
              <a:tblPr firstRow="1" bandRow="1">
                <a:tableStyleId>{21E4AEA4-8DFA-4A89-87EB-49C32662AFE0}</a:tableStyleId>
              </a:tblPr>
              <a:tblGrid>
                <a:gridCol w="1937796">
                  <a:extLst>
                    <a:ext uri="{9D8B030D-6E8A-4147-A177-3AD203B41FA5}">
                      <a16:colId xmlns:a16="http://schemas.microsoft.com/office/drawing/2014/main" val="3441852660"/>
                    </a:ext>
                  </a:extLst>
                </a:gridCol>
                <a:gridCol w="1008713">
                  <a:extLst>
                    <a:ext uri="{9D8B030D-6E8A-4147-A177-3AD203B41FA5}">
                      <a16:colId xmlns:a16="http://schemas.microsoft.com/office/drawing/2014/main" val="3317913170"/>
                    </a:ext>
                  </a:extLst>
                </a:gridCol>
                <a:gridCol w="743262">
                  <a:extLst>
                    <a:ext uri="{9D8B030D-6E8A-4147-A177-3AD203B41FA5}">
                      <a16:colId xmlns:a16="http://schemas.microsoft.com/office/drawing/2014/main" val="3306035401"/>
                    </a:ext>
                  </a:extLst>
                </a:gridCol>
              </a:tblGrid>
              <a:tr h="445037">
                <a:tc>
                  <a:txBody>
                    <a:bodyPr/>
                    <a:lstStyle/>
                    <a:p>
                      <a:pPr algn="ctr" rtl="0" fontAlgn="base">
                        <a:lnSpc>
                          <a:spcPts val="1569"/>
                        </a:lnSpc>
                        <a:buNone/>
                      </a:pPr>
                      <a:r>
                        <a:rPr lang="en-US" sz="1200" dirty="0">
                          <a:solidFill>
                            <a:schemeClr val="tx1">
                              <a:lumMod val="85000"/>
                              <a:lumOff val="15000"/>
                            </a:schemeClr>
                          </a:solidFill>
                          <a:effectLst/>
                        </a:rPr>
                        <a:t>Model </a:t>
                      </a:r>
                      <a:endParaRPr lang="en-US" dirty="0">
                        <a:solidFill>
                          <a:schemeClr val="tx1">
                            <a:lumMod val="85000"/>
                            <a:lumOff val="15000"/>
                          </a:schemeClr>
                        </a:solidFill>
                        <a:effectLst/>
                      </a:endParaRPr>
                    </a:p>
                  </a:txBody>
                  <a:tcPr marL="66675" marR="66675" anchor="ctr">
                    <a:solidFill>
                      <a:schemeClr val="accent2">
                        <a:lumMod val="60000"/>
                        <a:lumOff val="40000"/>
                      </a:schemeClr>
                    </a:solidFill>
                  </a:tcPr>
                </a:tc>
                <a:tc>
                  <a:txBody>
                    <a:bodyPr/>
                    <a:lstStyle/>
                    <a:p>
                      <a:pPr algn="ctr" rtl="0" fontAlgn="base">
                        <a:lnSpc>
                          <a:spcPts val="1569"/>
                        </a:lnSpc>
                        <a:buNone/>
                      </a:pPr>
                      <a:r>
                        <a:rPr lang="en-US" sz="1200" dirty="0">
                          <a:solidFill>
                            <a:schemeClr val="tx1">
                              <a:lumMod val="85000"/>
                              <a:lumOff val="15000"/>
                            </a:schemeClr>
                          </a:solidFill>
                          <a:effectLst/>
                        </a:rPr>
                        <a:t>AIC </a:t>
                      </a:r>
                      <a:endParaRPr lang="en-US" dirty="0">
                        <a:solidFill>
                          <a:schemeClr val="tx1">
                            <a:lumMod val="85000"/>
                            <a:lumOff val="15000"/>
                          </a:schemeClr>
                        </a:solidFill>
                        <a:effectLst/>
                      </a:endParaRPr>
                    </a:p>
                  </a:txBody>
                  <a:tcPr marL="66675" marR="66675" anchor="ctr">
                    <a:solidFill>
                      <a:schemeClr val="accent2">
                        <a:lumMod val="60000"/>
                        <a:lumOff val="40000"/>
                      </a:schemeClr>
                    </a:solidFill>
                  </a:tcPr>
                </a:tc>
                <a:tc>
                  <a:txBody>
                    <a:bodyPr/>
                    <a:lstStyle/>
                    <a:p>
                      <a:pPr algn="ctr" rtl="0" fontAlgn="base">
                        <a:lnSpc>
                          <a:spcPts val="1569"/>
                        </a:lnSpc>
                        <a:buNone/>
                      </a:pPr>
                      <a:r>
                        <a:rPr lang="en-US" sz="1200" dirty="0">
                          <a:solidFill>
                            <a:schemeClr val="tx1">
                              <a:lumMod val="85000"/>
                              <a:lumOff val="15000"/>
                            </a:schemeClr>
                          </a:solidFill>
                          <a:effectLst/>
                        </a:rPr>
                        <a:t>BIC </a:t>
                      </a:r>
                      <a:endParaRPr lang="en-US" dirty="0">
                        <a:solidFill>
                          <a:schemeClr val="tx1">
                            <a:lumMod val="85000"/>
                            <a:lumOff val="15000"/>
                          </a:schemeClr>
                        </a:solidFill>
                        <a:effectLst/>
                      </a:endParaRPr>
                    </a:p>
                  </a:txBody>
                  <a:tcPr marL="66675" marR="66675" anchor="ctr">
                    <a:solidFill>
                      <a:schemeClr val="accent2">
                        <a:lumMod val="60000"/>
                        <a:lumOff val="40000"/>
                      </a:schemeClr>
                    </a:solidFill>
                  </a:tcPr>
                </a:tc>
                <a:extLst>
                  <a:ext uri="{0D108BD9-81ED-4DB2-BD59-A6C34878D82A}">
                    <a16:rowId xmlns:a16="http://schemas.microsoft.com/office/drawing/2014/main" val="4124249852"/>
                  </a:ext>
                </a:extLst>
              </a:tr>
              <a:tr h="755215">
                <a:tc>
                  <a:txBody>
                    <a:bodyPr/>
                    <a:lstStyle/>
                    <a:p>
                      <a:pPr algn="ctr" rtl="0" fontAlgn="base">
                        <a:lnSpc>
                          <a:spcPts val="1569"/>
                        </a:lnSpc>
                        <a:buNone/>
                      </a:pPr>
                      <a:r>
                        <a:rPr lang="en-US" sz="1200" dirty="0">
                          <a:effectLst/>
                        </a:rPr>
                        <a:t>Model 1:  </a:t>
                      </a:r>
                      <a:endParaRPr lang="en-US" dirty="0">
                        <a:effectLst/>
                      </a:endParaRPr>
                    </a:p>
                    <a:p>
                      <a:pPr algn="ctr" rtl="0" fontAlgn="base">
                        <a:lnSpc>
                          <a:spcPts val="1569"/>
                        </a:lnSpc>
                        <a:buNone/>
                      </a:pPr>
                      <a:r>
                        <a:rPr lang="en-US" sz="1200" dirty="0">
                          <a:effectLst/>
                        </a:rPr>
                        <a:t>Excluded `hours-per-week`  </a:t>
                      </a:r>
                      <a:endParaRPr lang="en-US" dirty="0">
                        <a:effectLst/>
                      </a:endParaRPr>
                    </a:p>
                  </a:txBody>
                  <a:tcPr marL="66675" marR="66675" anchor="ctr">
                    <a:solidFill>
                      <a:schemeClr val="accent2">
                        <a:lumMod val="20000"/>
                        <a:lumOff val="80000"/>
                      </a:schemeClr>
                    </a:solidFill>
                  </a:tcPr>
                </a:tc>
                <a:tc>
                  <a:txBody>
                    <a:bodyPr/>
                    <a:lstStyle/>
                    <a:p>
                      <a:pPr algn="ctr" rtl="0" fontAlgn="base">
                        <a:lnSpc>
                          <a:spcPts val="1569"/>
                        </a:lnSpc>
                        <a:buNone/>
                      </a:pPr>
                      <a:r>
                        <a:rPr lang="en-US" sz="1200" dirty="0">
                          <a:effectLst/>
                        </a:rPr>
                        <a:t>19984 </a:t>
                      </a:r>
                      <a:endParaRPr lang="en-US" dirty="0">
                        <a:effectLst/>
                      </a:endParaRPr>
                    </a:p>
                  </a:txBody>
                  <a:tcPr marL="66675" marR="66675" anchor="ctr">
                    <a:solidFill>
                      <a:schemeClr val="accent2">
                        <a:lumMod val="20000"/>
                        <a:lumOff val="80000"/>
                      </a:schemeClr>
                    </a:solidFill>
                  </a:tcPr>
                </a:tc>
                <a:tc>
                  <a:txBody>
                    <a:bodyPr/>
                    <a:lstStyle/>
                    <a:p>
                      <a:pPr algn="ctr" rtl="0" fontAlgn="base">
                        <a:lnSpc>
                          <a:spcPts val="1569"/>
                        </a:lnSpc>
                        <a:buNone/>
                      </a:pPr>
                      <a:r>
                        <a:rPr lang="en-US" sz="1200" dirty="0">
                          <a:effectLst/>
                        </a:rPr>
                        <a:t>20774 </a:t>
                      </a:r>
                      <a:endParaRPr lang="en-US" dirty="0">
                        <a:effectLst/>
                      </a:endParaRPr>
                    </a:p>
                  </a:txBody>
                  <a:tcPr marL="66675" marR="66675" anchor="ctr">
                    <a:solidFill>
                      <a:schemeClr val="accent2">
                        <a:lumMod val="20000"/>
                        <a:lumOff val="80000"/>
                      </a:schemeClr>
                    </a:solidFill>
                  </a:tcPr>
                </a:tc>
                <a:extLst>
                  <a:ext uri="{0D108BD9-81ED-4DB2-BD59-A6C34878D82A}">
                    <a16:rowId xmlns:a16="http://schemas.microsoft.com/office/drawing/2014/main" val="3736439524"/>
                  </a:ext>
                </a:extLst>
              </a:tr>
              <a:tr h="755215">
                <a:tc>
                  <a:txBody>
                    <a:bodyPr/>
                    <a:lstStyle/>
                    <a:p>
                      <a:pPr algn="ctr" rtl="0" fontAlgn="base">
                        <a:lnSpc>
                          <a:spcPts val="1569"/>
                        </a:lnSpc>
                        <a:buNone/>
                      </a:pPr>
                      <a:r>
                        <a:rPr lang="en-US" sz="1200" dirty="0">
                          <a:effectLst/>
                        </a:rPr>
                        <a:t>Model 2:  </a:t>
                      </a:r>
                      <a:endParaRPr lang="en-US" dirty="0">
                        <a:effectLst/>
                      </a:endParaRPr>
                    </a:p>
                    <a:p>
                      <a:pPr algn="ctr" rtl="0" fontAlgn="base">
                        <a:lnSpc>
                          <a:spcPts val="1569"/>
                        </a:lnSpc>
                        <a:buNone/>
                      </a:pPr>
                      <a:r>
                        <a:rPr lang="en-US" sz="1200" dirty="0">
                          <a:effectLst/>
                        </a:rPr>
                        <a:t>Included `hours-per-week` </a:t>
                      </a:r>
                      <a:endParaRPr lang="en-US" dirty="0">
                        <a:effectLst/>
                      </a:endParaRPr>
                    </a:p>
                  </a:txBody>
                  <a:tcPr marL="66675" marR="66675" anchor="ctr">
                    <a:solidFill>
                      <a:schemeClr val="accent2">
                        <a:lumMod val="20000"/>
                        <a:lumOff val="80000"/>
                      </a:schemeClr>
                    </a:solidFill>
                  </a:tcPr>
                </a:tc>
                <a:tc>
                  <a:txBody>
                    <a:bodyPr/>
                    <a:lstStyle/>
                    <a:p>
                      <a:pPr algn="ctr" rtl="0" fontAlgn="base">
                        <a:lnSpc>
                          <a:spcPts val="1569"/>
                        </a:lnSpc>
                        <a:buNone/>
                      </a:pPr>
                      <a:r>
                        <a:rPr lang="en-US" sz="1200" dirty="0">
                          <a:effectLst/>
                        </a:rPr>
                        <a:t>19678 </a:t>
                      </a:r>
                      <a:endParaRPr lang="en-US" dirty="0">
                        <a:effectLst/>
                      </a:endParaRPr>
                    </a:p>
                  </a:txBody>
                  <a:tcPr marL="66675" marR="66675" anchor="ctr">
                    <a:solidFill>
                      <a:schemeClr val="accent2">
                        <a:lumMod val="20000"/>
                        <a:lumOff val="80000"/>
                      </a:schemeClr>
                    </a:solidFill>
                  </a:tcPr>
                </a:tc>
                <a:tc>
                  <a:txBody>
                    <a:bodyPr/>
                    <a:lstStyle/>
                    <a:p>
                      <a:pPr algn="ctr" rtl="0" fontAlgn="base">
                        <a:lnSpc>
                          <a:spcPts val="1569"/>
                        </a:lnSpc>
                        <a:buNone/>
                      </a:pPr>
                      <a:r>
                        <a:rPr lang="en-US" sz="1200" dirty="0">
                          <a:effectLst/>
                        </a:rPr>
                        <a:t>20476 </a:t>
                      </a:r>
                      <a:endParaRPr lang="en-US" dirty="0">
                        <a:effectLst/>
                      </a:endParaRPr>
                    </a:p>
                  </a:txBody>
                  <a:tcPr marL="66675" marR="66675" anchor="ctr">
                    <a:solidFill>
                      <a:schemeClr val="accent2">
                        <a:lumMod val="20000"/>
                        <a:lumOff val="80000"/>
                      </a:schemeClr>
                    </a:solidFill>
                  </a:tcPr>
                </a:tc>
                <a:extLst>
                  <a:ext uri="{0D108BD9-81ED-4DB2-BD59-A6C34878D82A}">
                    <a16:rowId xmlns:a16="http://schemas.microsoft.com/office/drawing/2014/main" val="4272478779"/>
                  </a:ext>
                </a:extLst>
              </a:tr>
            </a:tbl>
          </a:graphicData>
        </a:graphic>
      </p:graphicFrame>
    </p:spTree>
    <p:extLst>
      <p:ext uri="{BB962C8B-B14F-4D97-AF65-F5344CB8AC3E}">
        <p14:creationId xmlns:p14="http://schemas.microsoft.com/office/powerpoint/2010/main" val="1723612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A48B62-4FCF-20B8-DC83-367CB8AEA57D}"/>
              </a:ext>
            </a:extLst>
          </p:cNvPr>
          <p:cNvSpPr txBox="1">
            <a:spLocks/>
          </p:cNvSpPr>
          <p:nvPr/>
        </p:nvSpPr>
        <p:spPr>
          <a:xfrm>
            <a:off x="477643" y="459910"/>
            <a:ext cx="10055781" cy="844184"/>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a:t>Results</a:t>
            </a:r>
          </a:p>
        </p:txBody>
      </p:sp>
      <p:sp>
        <p:nvSpPr>
          <p:cNvPr id="8" name="Content Placeholder 2">
            <a:extLst>
              <a:ext uri="{FF2B5EF4-FFF2-40B4-BE49-F238E27FC236}">
                <a16:creationId xmlns:a16="http://schemas.microsoft.com/office/drawing/2014/main" id="{75DAAAD8-3B42-8B18-7B1B-E5F271DA9428}"/>
              </a:ext>
            </a:extLst>
          </p:cNvPr>
          <p:cNvSpPr>
            <a:spLocks noGrp="1"/>
          </p:cNvSpPr>
          <p:nvPr>
            <p:ph idx="1"/>
          </p:nvPr>
        </p:nvSpPr>
        <p:spPr>
          <a:xfrm>
            <a:off x="1220864" y="1709564"/>
            <a:ext cx="5200198" cy="1073171"/>
          </a:xfrm>
        </p:spPr>
        <p:txBody>
          <a:bodyPr vert="horz" lIns="0" tIns="45720" rIns="0" bIns="45720" rtlCol="0" anchor="t">
            <a:normAutofit/>
          </a:bodyPr>
          <a:lstStyle/>
          <a:p>
            <a:r>
              <a:rPr lang="en-US" dirty="0">
                <a:ea typeface="Calibri"/>
                <a:cs typeface="Calibri"/>
              </a:rPr>
              <a:t>Earnings and Hours worked </a:t>
            </a:r>
          </a:p>
          <a:p>
            <a:r>
              <a:rPr lang="en-US" dirty="0">
                <a:ea typeface="Calibri"/>
                <a:cs typeface="Calibri"/>
              </a:rPr>
              <a:t>Selected Model 2</a:t>
            </a:r>
          </a:p>
        </p:txBody>
      </p:sp>
      <p:sp>
        <p:nvSpPr>
          <p:cNvPr id="13" name="TextBox 12">
            <a:extLst>
              <a:ext uri="{FF2B5EF4-FFF2-40B4-BE49-F238E27FC236}">
                <a16:creationId xmlns:a16="http://schemas.microsoft.com/office/drawing/2014/main" id="{6D724CF3-390A-B6DA-1E5E-08CEE22A9DBC}"/>
              </a:ext>
            </a:extLst>
          </p:cNvPr>
          <p:cNvSpPr txBox="1"/>
          <p:nvPr/>
        </p:nvSpPr>
        <p:spPr>
          <a:xfrm>
            <a:off x="1220207" y="2775111"/>
            <a:ext cx="68834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ea typeface="Calibri"/>
                <a:cs typeface="Times New Roman"/>
              </a:rPr>
              <a:t>With Y as the binary response variable such that Y = 1 if the individual earns more than $50,000 or Y = 0 if the individual earns less than $50,000, the model can be expressed as:</a:t>
            </a:r>
            <a:endParaRPr lang="en-US">
              <a:ea typeface="Calibri"/>
              <a:cs typeface="Calibri"/>
            </a:endParaRPr>
          </a:p>
        </p:txBody>
      </p:sp>
      <p:pic>
        <p:nvPicPr>
          <p:cNvPr id="3" name="Picture 2" descr="A black text on a white background&#10;&#10;AI-generated content may be incorrect.">
            <a:extLst>
              <a:ext uri="{FF2B5EF4-FFF2-40B4-BE49-F238E27FC236}">
                <a16:creationId xmlns:a16="http://schemas.microsoft.com/office/drawing/2014/main" id="{8AF53CCB-B659-DD0A-42D9-5356BFBDB315}"/>
              </a:ext>
            </a:extLst>
          </p:cNvPr>
          <p:cNvPicPr>
            <a:picLocks noChangeAspect="1"/>
          </p:cNvPicPr>
          <p:nvPr/>
        </p:nvPicPr>
        <p:blipFill>
          <a:blip r:embed="rId2"/>
          <a:stretch>
            <a:fillRect/>
          </a:stretch>
        </p:blipFill>
        <p:spPr>
          <a:xfrm>
            <a:off x="1223332" y="3652861"/>
            <a:ext cx="1763503" cy="647700"/>
          </a:xfrm>
          <a:prstGeom prst="rect">
            <a:avLst/>
          </a:prstGeom>
          <a:ln>
            <a:noFill/>
          </a:ln>
        </p:spPr>
      </p:pic>
      <p:pic>
        <p:nvPicPr>
          <p:cNvPr id="4" name="Picture 3">
            <a:extLst>
              <a:ext uri="{FF2B5EF4-FFF2-40B4-BE49-F238E27FC236}">
                <a16:creationId xmlns:a16="http://schemas.microsoft.com/office/drawing/2014/main" id="{55CC433F-0551-7F2D-1E67-EAFCD34171DC}"/>
              </a:ext>
            </a:extLst>
          </p:cNvPr>
          <p:cNvPicPr>
            <a:picLocks noChangeAspect="1"/>
          </p:cNvPicPr>
          <p:nvPr/>
        </p:nvPicPr>
        <p:blipFill>
          <a:blip r:embed="rId3"/>
          <a:stretch>
            <a:fillRect/>
          </a:stretch>
        </p:blipFill>
        <p:spPr>
          <a:xfrm>
            <a:off x="3495231" y="3846276"/>
            <a:ext cx="6548793" cy="390525"/>
          </a:xfrm>
          <a:prstGeom prst="rect">
            <a:avLst/>
          </a:prstGeom>
          <a:ln>
            <a:noFill/>
          </a:ln>
        </p:spPr>
      </p:pic>
      <p:pic>
        <p:nvPicPr>
          <p:cNvPr id="5" name="Picture 4">
            <a:extLst>
              <a:ext uri="{FF2B5EF4-FFF2-40B4-BE49-F238E27FC236}">
                <a16:creationId xmlns:a16="http://schemas.microsoft.com/office/drawing/2014/main" id="{476A1D2E-8AC2-56AB-CA18-1AE640AF58A1}"/>
              </a:ext>
            </a:extLst>
          </p:cNvPr>
          <p:cNvPicPr>
            <a:picLocks noChangeAspect="1"/>
          </p:cNvPicPr>
          <p:nvPr/>
        </p:nvPicPr>
        <p:blipFill>
          <a:blip r:embed="rId4"/>
          <a:stretch>
            <a:fillRect/>
          </a:stretch>
        </p:blipFill>
        <p:spPr>
          <a:xfrm>
            <a:off x="3814568" y="4225783"/>
            <a:ext cx="5910118" cy="342900"/>
          </a:xfrm>
          <a:prstGeom prst="rect">
            <a:avLst/>
          </a:prstGeom>
        </p:spPr>
      </p:pic>
      <p:pic>
        <p:nvPicPr>
          <p:cNvPr id="7" name="Picture 6">
            <a:extLst>
              <a:ext uri="{FF2B5EF4-FFF2-40B4-BE49-F238E27FC236}">
                <a16:creationId xmlns:a16="http://schemas.microsoft.com/office/drawing/2014/main" id="{D8864935-5ED9-6F99-05BC-BAA26C9E279A}"/>
              </a:ext>
            </a:extLst>
          </p:cNvPr>
          <p:cNvPicPr>
            <a:picLocks noChangeAspect="1"/>
          </p:cNvPicPr>
          <p:nvPr/>
        </p:nvPicPr>
        <p:blipFill>
          <a:blip r:embed="rId5"/>
          <a:stretch>
            <a:fillRect/>
          </a:stretch>
        </p:blipFill>
        <p:spPr>
          <a:xfrm>
            <a:off x="3981386" y="4565413"/>
            <a:ext cx="5576483" cy="323850"/>
          </a:xfrm>
          <a:prstGeom prst="rect">
            <a:avLst/>
          </a:prstGeom>
          <a:ln>
            <a:noFill/>
          </a:ln>
        </p:spPr>
      </p:pic>
      <p:pic>
        <p:nvPicPr>
          <p:cNvPr id="9" name="Picture 8">
            <a:extLst>
              <a:ext uri="{FF2B5EF4-FFF2-40B4-BE49-F238E27FC236}">
                <a16:creationId xmlns:a16="http://schemas.microsoft.com/office/drawing/2014/main" id="{8BC3938B-E201-EFC7-A69E-E1C94F2CA38F}"/>
              </a:ext>
            </a:extLst>
          </p:cNvPr>
          <p:cNvPicPr>
            <a:picLocks noChangeAspect="1"/>
          </p:cNvPicPr>
          <p:nvPr/>
        </p:nvPicPr>
        <p:blipFill>
          <a:blip r:embed="rId6"/>
          <a:stretch>
            <a:fillRect/>
          </a:stretch>
        </p:blipFill>
        <p:spPr>
          <a:xfrm>
            <a:off x="5258735" y="4882818"/>
            <a:ext cx="2335450" cy="323850"/>
          </a:xfrm>
          <a:prstGeom prst="rect">
            <a:avLst/>
          </a:prstGeom>
          <a:ln>
            <a:noFill/>
          </a:ln>
        </p:spPr>
      </p:pic>
      <p:sp>
        <p:nvSpPr>
          <p:cNvPr id="18" name="Equals 17">
            <a:extLst>
              <a:ext uri="{FF2B5EF4-FFF2-40B4-BE49-F238E27FC236}">
                <a16:creationId xmlns:a16="http://schemas.microsoft.com/office/drawing/2014/main" id="{0E4F78FB-25B2-1745-5374-15F22A102EB6}"/>
              </a:ext>
            </a:extLst>
          </p:cNvPr>
          <p:cNvSpPr/>
          <p:nvPr/>
        </p:nvSpPr>
        <p:spPr>
          <a:xfrm>
            <a:off x="3048208" y="3926290"/>
            <a:ext cx="215473" cy="114300"/>
          </a:xfrm>
          <a:prstGeom prst="mathEqual">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87627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4EEF841-F79B-492C-8EE0-912EC1E30DC7}"/>
              </a:ext>
            </a:extLst>
          </p:cNvPr>
          <p:cNvSpPr txBox="1">
            <a:spLocks/>
          </p:cNvSpPr>
          <p:nvPr/>
        </p:nvSpPr>
        <p:spPr>
          <a:xfrm>
            <a:off x="1125524" y="1713416"/>
            <a:ext cx="4023304" cy="520086"/>
          </a:xfrm>
          <a:prstGeom prst="rect">
            <a:avLst/>
          </a:prstGeom>
        </p:spPr>
        <p:txBody>
          <a:bodyPr vert="horz" lIns="0" tIns="45720" rIns="0" bIns="45720" rtlCol="0" anchor="t">
            <a:normAutofit/>
          </a:bodyPr>
          <a:lstStyle>
            <a:defPPr>
              <a:defRPr lang="en-US"/>
            </a:defPPr>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ea typeface="Calibri"/>
                <a:cs typeface="Calibri"/>
              </a:rPr>
              <a:t>Earnings Between Men and Women</a:t>
            </a:r>
            <a:endParaRPr lang="en-US"/>
          </a:p>
        </p:txBody>
      </p:sp>
      <p:sp>
        <p:nvSpPr>
          <p:cNvPr id="6" name="Title 1">
            <a:extLst>
              <a:ext uri="{FF2B5EF4-FFF2-40B4-BE49-F238E27FC236}">
                <a16:creationId xmlns:a16="http://schemas.microsoft.com/office/drawing/2014/main" id="{AC362656-E978-6981-3E3B-BB1080827FD7}"/>
              </a:ext>
            </a:extLst>
          </p:cNvPr>
          <p:cNvSpPr txBox="1">
            <a:spLocks/>
          </p:cNvSpPr>
          <p:nvPr/>
        </p:nvSpPr>
        <p:spPr>
          <a:xfrm>
            <a:off x="477643" y="459910"/>
            <a:ext cx="10055781" cy="844184"/>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a:t>Results</a:t>
            </a:r>
          </a:p>
        </p:txBody>
      </p:sp>
      <p:sp>
        <p:nvSpPr>
          <p:cNvPr id="9" name="TextBox 8">
            <a:extLst>
              <a:ext uri="{FF2B5EF4-FFF2-40B4-BE49-F238E27FC236}">
                <a16:creationId xmlns:a16="http://schemas.microsoft.com/office/drawing/2014/main" id="{F4F3028E-38CE-521C-06A6-56F8D167916D}"/>
              </a:ext>
            </a:extLst>
          </p:cNvPr>
          <p:cNvSpPr txBox="1"/>
          <p:nvPr/>
        </p:nvSpPr>
        <p:spPr>
          <a:xfrm>
            <a:off x="1130577" y="2248509"/>
            <a:ext cx="468852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latin typeface="Times New Roman"/>
              </a:rPr>
              <a:t>Males had an estimated probability of 31% of earning more than $50,000, females had an estimated probability of 11%. </a:t>
            </a:r>
            <a:r>
              <a:rPr lang="en-US" sz="1200" dirty="0">
                <a:latin typeface="Times New Roman"/>
                <a:cs typeface="Times New Roman"/>
              </a:rPr>
              <a:t> </a:t>
            </a:r>
            <a:endParaRPr lang="en-US" dirty="0">
              <a:latin typeface="Calibri" panose="020F0502020204030204"/>
              <a:ea typeface="Calibri" panose="020F0502020204030204"/>
              <a:cs typeface="Calibri" panose="020F0502020204030204"/>
            </a:endParaRPr>
          </a:p>
          <a:p>
            <a:endParaRPr lang="en-US" sz="1200" dirty="0">
              <a:latin typeface="Times New Roman"/>
              <a:ea typeface="Calibri"/>
              <a:cs typeface="Times New Roman"/>
            </a:endParaRPr>
          </a:p>
          <a:p>
            <a:pPr marL="171450" indent="-171450">
              <a:buFont typeface="Arial"/>
              <a:buChar char="•"/>
            </a:pPr>
            <a:r>
              <a:rPr lang="en-US" sz="1200" dirty="0">
                <a:latin typeface="Times New Roman"/>
                <a:ea typeface="Calibri"/>
                <a:cs typeface="Times New Roman"/>
              </a:rPr>
              <a:t>Model 1: Logistic regression model with age and sex.</a:t>
            </a:r>
          </a:p>
          <a:p>
            <a:pPr marL="628650" lvl="1" indent="-171450">
              <a:buFont typeface="Courier New"/>
              <a:buChar char="o"/>
            </a:pPr>
            <a:r>
              <a:rPr lang="en-US" sz="1200" dirty="0">
                <a:latin typeface="Times New Roman"/>
                <a:ea typeface="Calibri"/>
                <a:cs typeface="Times New Roman"/>
              </a:rPr>
              <a:t>Both predictor variables had a significant effect on the probability of an individual earning more than $50,000.</a:t>
            </a:r>
          </a:p>
          <a:p>
            <a:pPr lvl="1"/>
            <a:endParaRPr lang="en-US" sz="1200" dirty="0">
              <a:latin typeface="Times New Roman"/>
              <a:ea typeface="Calibri"/>
              <a:cs typeface="Times New Roman"/>
            </a:endParaRPr>
          </a:p>
          <a:p>
            <a:pPr marL="171450" indent="-171450">
              <a:buFont typeface="Arial"/>
              <a:buChar char="•"/>
            </a:pPr>
            <a:r>
              <a:rPr lang="en-US" sz="1200" dirty="0">
                <a:latin typeface="Times New Roman"/>
                <a:ea typeface="Calibri"/>
                <a:cs typeface="Times New Roman"/>
              </a:rPr>
              <a:t>Model 2: Logistic regression model with age, sex, and interaction term between age and sex:</a:t>
            </a:r>
          </a:p>
          <a:p>
            <a:pPr marL="628650" lvl="1" indent="-171450">
              <a:buFont typeface="Courier New"/>
              <a:buChar char="o"/>
            </a:pPr>
            <a:r>
              <a:rPr lang="en-US" sz="1200" dirty="0">
                <a:ea typeface="+mn-lt"/>
                <a:cs typeface="+mn-lt"/>
              </a:rPr>
              <a:t>The addition of the interaction variable 'sex*age' added a strong effect (p-value &lt; 0.001) to the model with a coefficient of 0.016739,translating to an odds ratio of 1.02. </a:t>
            </a:r>
          </a:p>
          <a:p>
            <a:pPr marL="628650" lvl="1" indent="-171450">
              <a:buFont typeface="Courier New"/>
              <a:buChar char="o"/>
            </a:pPr>
            <a:r>
              <a:rPr lang="en-US" sz="1200" dirty="0">
                <a:latin typeface="Times New Roman"/>
                <a:ea typeface="Calibri"/>
                <a:cs typeface="Times New Roman"/>
              </a:rPr>
              <a:t>Interpretation:</a:t>
            </a:r>
            <a:r>
              <a:rPr lang="en-US" sz="1200" dirty="0">
                <a:latin typeface="Times New Roman"/>
                <a:ea typeface="+mn-lt"/>
                <a:cs typeface="Times New Roman"/>
              </a:rPr>
              <a:t> </a:t>
            </a:r>
            <a:r>
              <a:rPr lang="en-US" sz="1200" dirty="0">
                <a:ea typeface="+mn-lt"/>
                <a:cs typeface="+mn-lt"/>
              </a:rPr>
              <a:t>For males, each additional year of age increases the odds of earning more than $50K by approximately 1.02 times the odds more than it does for females. </a:t>
            </a:r>
            <a:endParaRPr lang="en-US" sz="1200" dirty="0">
              <a:latin typeface="Times New Roman"/>
              <a:ea typeface="Calibri"/>
              <a:cs typeface="Times New Roman"/>
            </a:endParaRPr>
          </a:p>
          <a:p>
            <a:br>
              <a:rPr lang="en-US" dirty="0"/>
            </a:br>
            <a:endParaRPr lang="en-US" sz="1200" dirty="0">
              <a:latin typeface="Times New Roman"/>
              <a:ea typeface="Calibri"/>
              <a:cs typeface="Times New Roman"/>
            </a:endParaRPr>
          </a:p>
          <a:p>
            <a:pPr marL="171450" indent="-171450">
              <a:buFont typeface="Arial"/>
              <a:buChar char="•"/>
            </a:pPr>
            <a:endParaRPr lang="en-US" sz="1200" dirty="0">
              <a:latin typeface="Times New Roman"/>
              <a:ea typeface="Calibri"/>
              <a:cs typeface="Times New Roman"/>
            </a:endParaRPr>
          </a:p>
          <a:p>
            <a:pPr marL="171450" indent="-171450">
              <a:buFont typeface="Arial"/>
              <a:buChar char="•"/>
            </a:pPr>
            <a:endParaRPr lang="en-US" sz="1200" dirty="0">
              <a:latin typeface="Times New Roman"/>
              <a:ea typeface="Calibri"/>
              <a:cs typeface="Times New Roman"/>
            </a:endParaRPr>
          </a:p>
        </p:txBody>
      </p:sp>
      <p:pic>
        <p:nvPicPr>
          <p:cNvPr id="10" name="Picture 9" descr="Picture">
            <a:extLst>
              <a:ext uri="{FF2B5EF4-FFF2-40B4-BE49-F238E27FC236}">
                <a16:creationId xmlns:a16="http://schemas.microsoft.com/office/drawing/2014/main" id="{235BCFF2-1BC2-86BF-770F-30EE26E2DFF0}"/>
              </a:ext>
            </a:extLst>
          </p:cNvPr>
          <p:cNvPicPr>
            <a:picLocks noChangeAspect="1"/>
          </p:cNvPicPr>
          <p:nvPr/>
        </p:nvPicPr>
        <p:blipFill>
          <a:blip r:embed="rId2"/>
          <a:stretch>
            <a:fillRect/>
          </a:stretch>
        </p:blipFill>
        <p:spPr>
          <a:xfrm>
            <a:off x="5988749" y="879671"/>
            <a:ext cx="5828962" cy="368642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802A002-65AD-A362-83D4-DA9B78A24FB2}"/>
              </a:ext>
            </a:extLst>
          </p:cNvPr>
          <p:cNvSpPr txBox="1"/>
          <p:nvPr/>
        </p:nvSpPr>
        <p:spPr>
          <a:xfrm>
            <a:off x="5989213" y="4757991"/>
            <a:ext cx="58338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a:rPr>
              <a:t>The plot highlights the disparity between genders. It helps visually reinforce the inclusion of the interaction term between sex and age. Both females and males show an increasing income with age – males</a:t>
            </a:r>
            <a:r>
              <a:rPr lang="en-US" sz="1200" dirty="0">
                <a:latin typeface="Times New Roman"/>
                <a:cs typeface="Times New Roman"/>
              </a:rPr>
              <a:t> is more pronounced through all ages.</a:t>
            </a:r>
            <a:endParaRPr lang="en-US" dirty="0">
              <a:ea typeface="Calibri"/>
              <a:cs typeface="Calibri"/>
            </a:endParaRPr>
          </a:p>
        </p:txBody>
      </p:sp>
    </p:spTree>
    <p:extLst>
      <p:ext uri="{BB962C8B-B14F-4D97-AF65-F5344CB8AC3E}">
        <p14:creationId xmlns:p14="http://schemas.microsoft.com/office/powerpoint/2010/main" val="190697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52B59-C50E-72B6-F5D1-994E9D4F6ABE}"/>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B7A7D8D-780B-D8EF-2349-EAEE5B5F1546}"/>
              </a:ext>
            </a:extLst>
          </p:cNvPr>
          <p:cNvSpPr txBox="1">
            <a:spLocks/>
          </p:cNvSpPr>
          <p:nvPr/>
        </p:nvSpPr>
        <p:spPr>
          <a:xfrm>
            <a:off x="1125524" y="1713416"/>
            <a:ext cx="5658390" cy="520086"/>
          </a:xfrm>
          <a:prstGeom prst="rect">
            <a:avLst/>
          </a:prstGeom>
        </p:spPr>
        <p:txBody>
          <a:bodyPr vert="horz" lIns="0" tIns="45720" rIns="0" bIns="45720" rtlCol="0" anchor="t">
            <a:normAutofit/>
          </a:bodyPr>
          <a:lstStyle>
            <a:defPPr>
              <a:defRPr lang="en-US"/>
            </a:defPPr>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ea typeface="Calibri"/>
                <a:cs typeface="Calibri"/>
              </a:rPr>
              <a:t>Earnings Between Men and Women </a:t>
            </a:r>
            <a:endParaRPr lang="en-US" dirty="0"/>
          </a:p>
        </p:txBody>
      </p:sp>
      <p:sp>
        <p:nvSpPr>
          <p:cNvPr id="6" name="Title 1">
            <a:extLst>
              <a:ext uri="{FF2B5EF4-FFF2-40B4-BE49-F238E27FC236}">
                <a16:creationId xmlns:a16="http://schemas.microsoft.com/office/drawing/2014/main" id="{EA05B9C0-F979-2C9F-D2E7-AD11A0CDB84A}"/>
              </a:ext>
            </a:extLst>
          </p:cNvPr>
          <p:cNvSpPr txBox="1">
            <a:spLocks/>
          </p:cNvSpPr>
          <p:nvPr/>
        </p:nvSpPr>
        <p:spPr>
          <a:xfrm>
            <a:off x="477643" y="459910"/>
            <a:ext cx="10055781" cy="844184"/>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b="1"/>
              <a:t>Results</a:t>
            </a:r>
          </a:p>
        </p:txBody>
      </p:sp>
      <p:sp>
        <p:nvSpPr>
          <p:cNvPr id="3" name="TextBox 2">
            <a:extLst>
              <a:ext uri="{FF2B5EF4-FFF2-40B4-BE49-F238E27FC236}">
                <a16:creationId xmlns:a16="http://schemas.microsoft.com/office/drawing/2014/main" id="{BD26DB97-F4AF-5583-F870-4CD8E0959C1A}"/>
              </a:ext>
            </a:extLst>
          </p:cNvPr>
          <p:cNvSpPr txBox="1"/>
          <p:nvPr/>
        </p:nvSpPr>
        <p:spPr>
          <a:xfrm>
            <a:off x="5684609" y="2503406"/>
            <a:ext cx="6352965" cy="12694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1">
                    <a:lumMod val="76000"/>
                    <a:lumOff val="24000"/>
                  </a:schemeClr>
                </a:solidFill>
                <a:ea typeface="Calibri"/>
                <a:cs typeface="Calibri"/>
              </a:rPr>
              <a:t>Selected Model </a:t>
            </a:r>
            <a:r>
              <a:rPr lang="en-US" sz="2000" dirty="0">
                <a:solidFill>
                  <a:schemeClr val="tx1">
                    <a:lumMod val="76000"/>
                    <a:lumOff val="24000"/>
                  </a:schemeClr>
                </a:solidFill>
                <a:latin typeface="Calibri"/>
                <a:ea typeface="Calibri"/>
                <a:cs typeface="Calibri"/>
              </a:rPr>
              <a:t>2</a:t>
            </a:r>
            <a:endParaRPr lang="en-US" sz="2000" dirty="0">
              <a:solidFill>
                <a:schemeClr val="tx1">
                  <a:lumMod val="76000"/>
                  <a:lumOff val="24000"/>
                </a:schemeClr>
              </a:solidFill>
              <a:latin typeface="Times New Roman"/>
              <a:ea typeface="Calibri"/>
              <a:cs typeface="Times New Roman"/>
            </a:endParaRPr>
          </a:p>
          <a:p>
            <a:endParaRPr lang="en-US" sz="1200" dirty="0">
              <a:latin typeface="Times New Roman"/>
              <a:ea typeface="Calibri"/>
              <a:cs typeface="Times New Roman"/>
            </a:endParaRPr>
          </a:p>
          <a:p>
            <a:r>
              <a:rPr lang="en-US" sz="1400" dirty="0">
                <a:latin typeface="Times New Roman"/>
                <a:ea typeface="Calibri"/>
                <a:cs typeface="Times New Roman"/>
              </a:rPr>
              <a:t>With Y as the binary response variable such that Y = 1 if the individual earns more than $50,000 or Y = 0 if the individual earns less than $50,000, the model can be expressed as:</a:t>
            </a:r>
            <a:endParaRPr lang="en-US" sz="1400">
              <a:latin typeface="Times New Roman"/>
              <a:cs typeface="Times New Roman"/>
            </a:endParaRPr>
          </a:p>
        </p:txBody>
      </p:sp>
      <p:graphicFrame>
        <p:nvGraphicFramePr>
          <p:cNvPr id="7" name="Table 6">
            <a:extLst>
              <a:ext uri="{FF2B5EF4-FFF2-40B4-BE49-F238E27FC236}">
                <a16:creationId xmlns:a16="http://schemas.microsoft.com/office/drawing/2014/main" id="{2E77C0F2-CF54-2B7C-48D4-24E05115E1DE}"/>
              </a:ext>
            </a:extLst>
          </p:cNvPr>
          <p:cNvGraphicFramePr>
            <a:graphicFrameLocks noGrp="1"/>
          </p:cNvGraphicFramePr>
          <p:nvPr>
            <p:extLst>
              <p:ext uri="{D42A27DB-BD31-4B8C-83A1-F6EECF244321}">
                <p14:modId xmlns:p14="http://schemas.microsoft.com/office/powerpoint/2010/main" val="3767937721"/>
              </p:ext>
            </p:extLst>
          </p:nvPr>
        </p:nvGraphicFramePr>
        <p:xfrm>
          <a:off x="1260645" y="2936436"/>
          <a:ext cx="3588168" cy="1258697"/>
        </p:xfrm>
        <a:graphic>
          <a:graphicData uri="http://schemas.openxmlformats.org/drawingml/2006/table">
            <a:tbl>
              <a:tblPr firstRow="1" bandRow="1">
                <a:tableStyleId>{21E4AEA4-8DFA-4A89-87EB-49C32662AFE0}</a:tableStyleId>
              </a:tblPr>
              <a:tblGrid>
                <a:gridCol w="1884435">
                  <a:extLst>
                    <a:ext uri="{9D8B030D-6E8A-4147-A177-3AD203B41FA5}">
                      <a16:colId xmlns:a16="http://schemas.microsoft.com/office/drawing/2014/main" val="3441852660"/>
                    </a:ext>
                  </a:extLst>
                </a:gridCol>
                <a:gridCol w="980937">
                  <a:extLst>
                    <a:ext uri="{9D8B030D-6E8A-4147-A177-3AD203B41FA5}">
                      <a16:colId xmlns:a16="http://schemas.microsoft.com/office/drawing/2014/main" val="3317913170"/>
                    </a:ext>
                  </a:extLst>
                </a:gridCol>
                <a:gridCol w="722796">
                  <a:extLst>
                    <a:ext uri="{9D8B030D-6E8A-4147-A177-3AD203B41FA5}">
                      <a16:colId xmlns:a16="http://schemas.microsoft.com/office/drawing/2014/main" val="3306035401"/>
                    </a:ext>
                  </a:extLst>
                </a:gridCol>
              </a:tblGrid>
              <a:tr h="144719">
                <a:tc>
                  <a:txBody>
                    <a:bodyPr/>
                    <a:lstStyle/>
                    <a:p>
                      <a:pPr algn="ctr" rtl="0" fontAlgn="base">
                        <a:lnSpc>
                          <a:spcPts val="1569"/>
                        </a:lnSpc>
                        <a:buNone/>
                      </a:pPr>
                      <a:r>
                        <a:rPr lang="en-US" sz="1200" b="1" dirty="0">
                          <a:solidFill>
                            <a:schemeClr val="tx1">
                              <a:lumMod val="85000"/>
                              <a:lumOff val="15000"/>
                            </a:schemeClr>
                          </a:solidFill>
                          <a:effectLst/>
                        </a:rPr>
                        <a:t>Model </a:t>
                      </a:r>
                      <a:endParaRPr lang="en-US" b="1" dirty="0">
                        <a:solidFill>
                          <a:schemeClr val="tx1">
                            <a:lumMod val="85000"/>
                            <a:lumOff val="15000"/>
                          </a:schemeClr>
                        </a:solidFill>
                        <a:effectLst/>
                      </a:endParaRPr>
                    </a:p>
                  </a:txBody>
                  <a:tcPr marL="66675" marR="66675" anchor="ctr">
                    <a:solidFill>
                      <a:schemeClr val="accent2">
                        <a:lumMod val="60000"/>
                        <a:lumOff val="40000"/>
                      </a:schemeClr>
                    </a:solidFill>
                  </a:tcPr>
                </a:tc>
                <a:tc>
                  <a:txBody>
                    <a:bodyPr/>
                    <a:lstStyle/>
                    <a:p>
                      <a:pPr algn="ctr" rtl="0" fontAlgn="base">
                        <a:lnSpc>
                          <a:spcPts val="1569"/>
                        </a:lnSpc>
                        <a:buNone/>
                      </a:pPr>
                      <a:r>
                        <a:rPr lang="en-US" sz="1200" dirty="0">
                          <a:effectLst/>
                        </a:rPr>
                        <a:t>AIC </a:t>
                      </a:r>
                      <a:endParaRPr lang="en-US" dirty="0">
                        <a:effectLst/>
                      </a:endParaRPr>
                    </a:p>
                  </a:txBody>
                  <a:tcPr marL="66675" marR="66675" anchor="ctr">
                    <a:solidFill>
                      <a:schemeClr val="accent2">
                        <a:lumMod val="60000"/>
                        <a:lumOff val="40000"/>
                      </a:schemeClr>
                    </a:solidFill>
                  </a:tcPr>
                </a:tc>
                <a:tc>
                  <a:txBody>
                    <a:bodyPr/>
                    <a:lstStyle/>
                    <a:p>
                      <a:pPr algn="ctr" rtl="0" fontAlgn="base">
                        <a:lnSpc>
                          <a:spcPts val="1569"/>
                        </a:lnSpc>
                        <a:buNone/>
                      </a:pPr>
                      <a:r>
                        <a:rPr lang="en-US" sz="1200" dirty="0">
                          <a:effectLst/>
                        </a:rPr>
                        <a:t>BIC </a:t>
                      </a:r>
                      <a:endParaRPr lang="en-US" dirty="0">
                        <a:effectLst/>
                      </a:endParaRPr>
                    </a:p>
                  </a:txBody>
                  <a:tcPr marL="66675" marR="66675" anchor="ctr">
                    <a:solidFill>
                      <a:schemeClr val="accent2">
                        <a:lumMod val="60000"/>
                        <a:lumOff val="40000"/>
                      </a:schemeClr>
                    </a:solidFill>
                  </a:tcPr>
                </a:tc>
                <a:extLst>
                  <a:ext uri="{0D108BD9-81ED-4DB2-BD59-A6C34878D82A}">
                    <a16:rowId xmlns:a16="http://schemas.microsoft.com/office/drawing/2014/main" val="4124249852"/>
                  </a:ext>
                </a:extLst>
              </a:tr>
              <a:tr h="308316">
                <a:tc>
                  <a:txBody>
                    <a:bodyPr/>
                    <a:lstStyle/>
                    <a:p>
                      <a:pPr algn="ctr" rtl="0" fontAlgn="base">
                        <a:lnSpc>
                          <a:spcPts val="1569"/>
                        </a:lnSpc>
                        <a:buNone/>
                      </a:pPr>
                      <a:r>
                        <a:rPr lang="en-US" sz="1200" dirty="0">
                          <a:effectLst/>
                        </a:rPr>
                        <a:t>Model 1:  </a:t>
                      </a:r>
                      <a:endParaRPr lang="en-US" dirty="0">
                        <a:effectLst/>
                      </a:endParaRPr>
                    </a:p>
                    <a:p>
                      <a:pPr algn="ctr" rtl="0" fontAlgn="base">
                        <a:lnSpc>
                          <a:spcPts val="1569"/>
                        </a:lnSpc>
                        <a:buNone/>
                      </a:pPr>
                      <a:r>
                        <a:rPr lang="en-US" sz="1200" dirty="0">
                          <a:effectLst/>
                        </a:rPr>
                        <a:t>Excluded Interaction Term </a:t>
                      </a:r>
                      <a:endParaRPr lang="en-US" dirty="0">
                        <a:effectLst/>
                      </a:endParaRPr>
                    </a:p>
                  </a:txBody>
                  <a:tcPr marL="66675" marR="66675" anchor="ctr">
                    <a:solidFill>
                      <a:schemeClr val="accent2">
                        <a:lumMod val="20000"/>
                        <a:lumOff val="80000"/>
                      </a:schemeClr>
                    </a:solidFill>
                  </a:tcPr>
                </a:tc>
                <a:tc>
                  <a:txBody>
                    <a:bodyPr/>
                    <a:lstStyle/>
                    <a:p>
                      <a:pPr lvl="0" algn="ctr">
                        <a:lnSpc>
                          <a:spcPts val="1569"/>
                        </a:lnSpc>
                        <a:buNone/>
                      </a:pPr>
                      <a:r>
                        <a:rPr lang="en-US" sz="900" b="0" i="0" u="none" strike="noStrike" noProof="0" dirty="0">
                          <a:solidFill>
                            <a:srgbClr val="000000"/>
                          </a:solidFill>
                          <a:effectLst/>
                          <a:latin typeface="Monaco"/>
                        </a:rPr>
                        <a:t>31256</a:t>
                      </a:r>
                      <a:endParaRPr lang="en-US" dirty="0"/>
                    </a:p>
                  </a:txBody>
                  <a:tcPr marL="66675" marR="66675" anchor="ctr">
                    <a:solidFill>
                      <a:schemeClr val="accent2">
                        <a:lumMod val="20000"/>
                        <a:lumOff val="80000"/>
                      </a:schemeClr>
                    </a:solidFill>
                  </a:tcPr>
                </a:tc>
                <a:tc>
                  <a:txBody>
                    <a:bodyPr/>
                    <a:lstStyle/>
                    <a:p>
                      <a:pPr lvl="0" algn="ctr">
                        <a:lnSpc>
                          <a:spcPts val="1569"/>
                        </a:lnSpc>
                        <a:buNone/>
                      </a:pPr>
                      <a:r>
                        <a:rPr lang="en-US" sz="900" b="0" i="0" u="none" strike="noStrike" noProof="0" dirty="0">
                          <a:solidFill>
                            <a:srgbClr val="000000"/>
                          </a:solidFill>
                          <a:effectLst/>
                          <a:latin typeface="Monaco"/>
                        </a:rPr>
                        <a:t>31281</a:t>
                      </a:r>
                      <a:endParaRPr lang="en-US" dirty="0"/>
                    </a:p>
                  </a:txBody>
                  <a:tcPr marL="66675" marR="66675" anchor="ctr">
                    <a:solidFill>
                      <a:schemeClr val="accent2">
                        <a:lumMod val="20000"/>
                        <a:lumOff val="80000"/>
                      </a:schemeClr>
                    </a:solidFill>
                  </a:tcPr>
                </a:tc>
                <a:extLst>
                  <a:ext uri="{0D108BD9-81ED-4DB2-BD59-A6C34878D82A}">
                    <a16:rowId xmlns:a16="http://schemas.microsoft.com/office/drawing/2014/main" val="3736439524"/>
                  </a:ext>
                </a:extLst>
              </a:tr>
              <a:tr h="352362">
                <a:tc>
                  <a:txBody>
                    <a:bodyPr/>
                    <a:lstStyle/>
                    <a:p>
                      <a:pPr algn="ctr" rtl="0" fontAlgn="base">
                        <a:lnSpc>
                          <a:spcPts val="1569"/>
                        </a:lnSpc>
                        <a:buNone/>
                      </a:pPr>
                      <a:r>
                        <a:rPr lang="en-US" sz="1200" dirty="0">
                          <a:effectLst/>
                        </a:rPr>
                        <a:t>Model 2:  </a:t>
                      </a:r>
                      <a:endParaRPr lang="en-US" dirty="0">
                        <a:effectLst/>
                      </a:endParaRPr>
                    </a:p>
                    <a:p>
                      <a:pPr algn="ctr" rtl="0" fontAlgn="base">
                        <a:lnSpc>
                          <a:spcPts val="1569"/>
                        </a:lnSpc>
                        <a:buNone/>
                      </a:pPr>
                      <a:r>
                        <a:rPr lang="en-US" sz="1200" dirty="0">
                          <a:effectLst/>
                        </a:rPr>
                        <a:t>Included Interaction Term </a:t>
                      </a:r>
                      <a:endParaRPr lang="en-US" dirty="0">
                        <a:effectLst/>
                      </a:endParaRPr>
                    </a:p>
                  </a:txBody>
                  <a:tcPr marL="66675" marR="66675" anchor="ctr">
                    <a:solidFill>
                      <a:schemeClr val="accent2">
                        <a:lumMod val="20000"/>
                        <a:lumOff val="80000"/>
                      </a:schemeClr>
                    </a:solidFill>
                  </a:tcPr>
                </a:tc>
                <a:tc>
                  <a:txBody>
                    <a:bodyPr/>
                    <a:lstStyle/>
                    <a:p>
                      <a:pPr lvl="0" algn="ctr">
                        <a:lnSpc>
                          <a:spcPts val="1569"/>
                        </a:lnSpc>
                        <a:buNone/>
                      </a:pPr>
                      <a:r>
                        <a:rPr lang="en-US" sz="900" b="0" i="0" u="none" strike="noStrike" noProof="0" dirty="0">
                          <a:solidFill>
                            <a:srgbClr val="000000"/>
                          </a:solidFill>
                          <a:effectLst/>
                          <a:latin typeface="Monaco"/>
                        </a:rPr>
                        <a:t>31215</a:t>
                      </a:r>
                      <a:endParaRPr lang="en-US" dirty="0"/>
                    </a:p>
                  </a:txBody>
                  <a:tcPr marL="66675" marR="66675" anchor="ctr">
                    <a:solidFill>
                      <a:schemeClr val="accent2">
                        <a:lumMod val="20000"/>
                        <a:lumOff val="80000"/>
                      </a:schemeClr>
                    </a:solidFill>
                  </a:tcPr>
                </a:tc>
                <a:tc>
                  <a:txBody>
                    <a:bodyPr/>
                    <a:lstStyle/>
                    <a:p>
                      <a:pPr lvl="0" algn="ctr">
                        <a:lnSpc>
                          <a:spcPts val="1569"/>
                        </a:lnSpc>
                        <a:buNone/>
                      </a:pPr>
                      <a:r>
                        <a:rPr lang="en-US" sz="900" b="0" i="0" u="none" strike="noStrike" noProof="0" dirty="0">
                          <a:solidFill>
                            <a:srgbClr val="000000"/>
                          </a:solidFill>
                          <a:effectLst/>
                          <a:latin typeface="Monaco"/>
                        </a:rPr>
                        <a:t>31248</a:t>
                      </a:r>
                      <a:endParaRPr lang="en-US" dirty="0"/>
                    </a:p>
                  </a:txBody>
                  <a:tcPr marL="66675" marR="66675" anchor="ctr">
                    <a:solidFill>
                      <a:schemeClr val="accent2">
                        <a:lumMod val="20000"/>
                        <a:lumOff val="80000"/>
                      </a:schemeClr>
                    </a:solidFill>
                  </a:tcPr>
                </a:tc>
                <a:extLst>
                  <a:ext uri="{0D108BD9-81ED-4DB2-BD59-A6C34878D82A}">
                    <a16:rowId xmlns:a16="http://schemas.microsoft.com/office/drawing/2014/main" val="4272478779"/>
                  </a:ext>
                </a:extLst>
              </a:tr>
            </a:tbl>
          </a:graphicData>
        </a:graphic>
      </p:graphicFrame>
      <p:sp>
        <p:nvSpPr>
          <p:cNvPr id="11" name="TextBox 10">
            <a:extLst>
              <a:ext uri="{FF2B5EF4-FFF2-40B4-BE49-F238E27FC236}">
                <a16:creationId xmlns:a16="http://schemas.microsoft.com/office/drawing/2014/main" id="{A083A8EA-A0C4-1701-919F-CE3AE635CFCE}"/>
              </a:ext>
            </a:extLst>
          </p:cNvPr>
          <p:cNvSpPr txBox="1"/>
          <p:nvPr/>
        </p:nvSpPr>
        <p:spPr>
          <a:xfrm>
            <a:off x="1131473" y="4292302"/>
            <a:ext cx="396643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ea typeface="Calibri"/>
                <a:cs typeface="Times New Roman"/>
              </a:rPr>
              <a:t>Compared two nested logistic regression </a:t>
            </a:r>
            <a:r>
              <a:rPr lang="en-US" sz="1400" dirty="0">
                <a:latin typeface="Calibri"/>
                <a:ea typeface="Calibri"/>
                <a:cs typeface="Times New Roman"/>
              </a:rPr>
              <a:t>models  using the Akaike Information Criterion (AIC).  The second model that included the interaction term had a substantially lower AIC value of 31215 compared to an AIC of 31256, indicating a better fit.</a:t>
            </a:r>
            <a:endParaRPr lang="en-US" sz="1400" dirty="0">
              <a:latin typeface="Calibri"/>
              <a:ea typeface="Calibri"/>
              <a:cs typeface="Calibri"/>
            </a:endParaRPr>
          </a:p>
          <a:p>
            <a:r>
              <a:rPr lang="en-US" sz="1400">
                <a:latin typeface="Times New Roman"/>
                <a:ea typeface="Calibri"/>
                <a:cs typeface="Times New Roman"/>
              </a:rPr>
              <a:t>The lower BIC value from the second model also provides a better fit as it penalizes complexity and overfitting.</a:t>
            </a:r>
            <a:endParaRPr lang="en-US" sz="1400" dirty="0">
              <a:ea typeface="Calibri"/>
              <a:cs typeface="Times New Roman"/>
            </a:endParaRPr>
          </a:p>
          <a:p>
            <a:endParaRPr lang="en-US">
              <a:ea typeface="Calibri"/>
              <a:cs typeface="Calibri"/>
            </a:endParaRPr>
          </a:p>
        </p:txBody>
      </p:sp>
      <p:pic>
        <p:nvPicPr>
          <p:cNvPr id="5" name="Picture 4" descr="A black text on a white background&#10;&#10;AI-generated content may be incorrect.">
            <a:extLst>
              <a:ext uri="{FF2B5EF4-FFF2-40B4-BE49-F238E27FC236}">
                <a16:creationId xmlns:a16="http://schemas.microsoft.com/office/drawing/2014/main" id="{52A52552-E94D-98CF-5513-D30DC3675F84}"/>
              </a:ext>
            </a:extLst>
          </p:cNvPr>
          <p:cNvPicPr>
            <a:picLocks noChangeAspect="1"/>
          </p:cNvPicPr>
          <p:nvPr/>
        </p:nvPicPr>
        <p:blipFill>
          <a:blip r:embed="rId2"/>
          <a:stretch>
            <a:fillRect/>
          </a:stretch>
        </p:blipFill>
        <p:spPr>
          <a:xfrm>
            <a:off x="5401778" y="4229195"/>
            <a:ext cx="1750714" cy="737265"/>
          </a:xfrm>
          <a:prstGeom prst="rect">
            <a:avLst/>
          </a:prstGeom>
          <a:ln>
            <a:noFill/>
          </a:ln>
        </p:spPr>
      </p:pic>
      <p:pic>
        <p:nvPicPr>
          <p:cNvPr id="2" name="Picture 1">
            <a:extLst>
              <a:ext uri="{FF2B5EF4-FFF2-40B4-BE49-F238E27FC236}">
                <a16:creationId xmlns:a16="http://schemas.microsoft.com/office/drawing/2014/main" id="{248D0629-180A-6C30-621E-BCDE50AEE1C5}"/>
              </a:ext>
            </a:extLst>
          </p:cNvPr>
          <p:cNvPicPr>
            <a:picLocks noChangeAspect="1"/>
          </p:cNvPicPr>
          <p:nvPr/>
        </p:nvPicPr>
        <p:blipFill>
          <a:blip r:embed="rId3"/>
          <a:stretch>
            <a:fillRect/>
          </a:stretch>
        </p:blipFill>
        <p:spPr>
          <a:xfrm>
            <a:off x="7361326" y="4380576"/>
            <a:ext cx="4824963" cy="473263"/>
          </a:xfrm>
          <a:prstGeom prst="rect">
            <a:avLst/>
          </a:prstGeom>
          <a:ln>
            <a:noFill/>
          </a:ln>
        </p:spPr>
      </p:pic>
      <p:sp>
        <p:nvSpPr>
          <p:cNvPr id="9" name="Equals 8">
            <a:extLst>
              <a:ext uri="{FF2B5EF4-FFF2-40B4-BE49-F238E27FC236}">
                <a16:creationId xmlns:a16="http://schemas.microsoft.com/office/drawing/2014/main" id="{059041E9-30B0-E50A-9559-0D5EDB3A479D}"/>
              </a:ext>
            </a:extLst>
          </p:cNvPr>
          <p:cNvSpPr/>
          <p:nvPr/>
        </p:nvSpPr>
        <p:spPr>
          <a:xfrm>
            <a:off x="7150317" y="4553804"/>
            <a:ext cx="215473" cy="114300"/>
          </a:xfrm>
          <a:prstGeom prst="mathEqual">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8FD3CFE-EF9E-6CE3-570F-30CCD7CAE244}"/>
              </a:ext>
            </a:extLst>
          </p:cNvPr>
          <p:cNvSpPr txBox="1"/>
          <p:nvPr/>
        </p:nvSpPr>
        <p:spPr>
          <a:xfrm>
            <a:off x="1257523" y="2503058"/>
            <a:ext cx="27301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Model Comparison</a:t>
            </a:r>
            <a:endParaRPr lang="en-US" sz="1400" dirty="0"/>
          </a:p>
        </p:txBody>
      </p:sp>
    </p:spTree>
    <p:extLst>
      <p:ext uri="{BB962C8B-B14F-4D97-AF65-F5344CB8AC3E}">
        <p14:creationId xmlns:p14="http://schemas.microsoft.com/office/powerpoint/2010/main" val="3323283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1" name="Rectangle 1120">
            <a:extLst>
              <a:ext uri="{FF2B5EF4-FFF2-40B4-BE49-F238E27FC236}">
                <a16:creationId xmlns:a16="http://schemas.microsoft.com/office/drawing/2014/main" id="{5CF81D86-BDBA-477C-B7DD-8D359BB9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9" name="Picture 1108" descr="A group of people standing on a stone surface with Bubblegum Alley in the background&#10;&#10;AI-generated content may be incorrect.">
            <a:extLst>
              <a:ext uri="{FF2B5EF4-FFF2-40B4-BE49-F238E27FC236}">
                <a16:creationId xmlns:a16="http://schemas.microsoft.com/office/drawing/2014/main" id="{92CBBEE9-D909-848F-C5F4-17ABA2BB7345}"/>
              </a:ext>
            </a:extLst>
          </p:cNvPr>
          <p:cNvPicPr>
            <a:picLocks noChangeAspect="1"/>
          </p:cNvPicPr>
          <p:nvPr/>
        </p:nvPicPr>
        <p:blipFill>
          <a:blip r:embed="rId2"/>
          <a:srcRect l="18153" r="31602" b="-1"/>
          <a:stretch>
            <a:fillRect/>
          </a:stretch>
        </p:blipFill>
        <p:spPr>
          <a:xfrm>
            <a:off x="633833" y="640081"/>
            <a:ext cx="4000273" cy="5314406"/>
          </a:xfrm>
          <a:prstGeom prst="rect">
            <a:avLst/>
          </a:prstGeom>
          <a:ln>
            <a:noFill/>
          </a:ln>
          <a:effectLst>
            <a:outerShdw blurRad="190500" algn="tl" rotWithShape="0">
              <a:srgbClr val="000000">
                <a:alpha val="70000"/>
              </a:srgbClr>
            </a:outerShdw>
          </a:effectLst>
        </p:spPr>
      </p:pic>
      <p:cxnSp>
        <p:nvCxnSpPr>
          <p:cNvPr id="1122" name="Straight Connector 1121">
            <a:extLst>
              <a:ext uri="{FF2B5EF4-FFF2-40B4-BE49-F238E27FC236}">
                <a16:creationId xmlns:a16="http://schemas.microsoft.com/office/drawing/2014/main" id="{C65F3E9C-EF11-4F8F-A621-399C7A3E6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3474" y="2086188"/>
            <a:ext cx="6088182"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108" name="Content Placeholder 1107">
            <a:extLst>
              <a:ext uri="{FF2B5EF4-FFF2-40B4-BE49-F238E27FC236}">
                <a16:creationId xmlns:a16="http://schemas.microsoft.com/office/drawing/2014/main" id="{A884B8A0-4A55-B645-4256-0556C632C59F}"/>
              </a:ext>
            </a:extLst>
          </p:cNvPr>
          <p:cNvSpPr>
            <a:spLocks noGrp="1"/>
          </p:cNvSpPr>
          <p:nvPr>
            <p:ph idx="1"/>
          </p:nvPr>
        </p:nvSpPr>
        <p:spPr>
          <a:xfrm>
            <a:off x="4973473" y="644482"/>
            <a:ext cx="6092283" cy="5465432"/>
          </a:xfrm>
          <a:solidFill>
            <a:schemeClr val="bg1"/>
          </a:solidFill>
        </p:spPr>
        <p:txBody>
          <a:bodyPr vert="horz" lIns="0" tIns="45720" rIns="0" bIns="45720" rtlCol="0" anchor="t">
            <a:normAutofit/>
          </a:bodyPr>
          <a:lstStyle/>
          <a:p>
            <a:pPr marL="0" indent="0">
              <a:spcBef>
                <a:spcPts val="0"/>
              </a:spcBef>
              <a:spcAft>
                <a:spcPts val="600"/>
              </a:spcAft>
              <a:buNone/>
            </a:pPr>
            <a:r>
              <a:rPr lang="en-US" b="1" dirty="0">
                <a:ea typeface="Calibri"/>
                <a:cs typeface="Calibri"/>
              </a:rPr>
              <a:t>Scope of Inference</a:t>
            </a:r>
          </a:p>
          <a:p>
            <a:pPr marL="0" indent="0">
              <a:spcBef>
                <a:spcPts val="0"/>
              </a:spcBef>
              <a:spcAft>
                <a:spcPts val="600"/>
              </a:spcAft>
              <a:buNone/>
            </a:pPr>
            <a:endParaRPr lang="en-US" sz="1700" dirty="0">
              <a:ea typeface="Calibri"/>
              <a:cs typeface="Calibri"/>
            </a:endParaRPr>
          </a:p>
          <a:p>
            <a:pPr>
              <a:spcBef>
                <a:spcPts val="0"/>
              </a:spcBef>
              <a:spcAft>
                <a:spcPts val="600"/>
              </a:spcAft>
              <a:buChar char="•"/>
            </a:pPr>
            <a:r>
              <a:rPr lang="en-US" sz="1700" dirty="0">
                <a:ea typeface="Calibri"/>
                <a:cs typeface="Calibri"/>
              </a:rPr>
              <a:t>The data includes a </a:t>
            </a:r>
            <a:r>
              <a:rPr lang="en-US" sz="1700" b="1" dirty="0">
                <a:ea typeface="Calibri"/>
                <a:cs typeface="Calibri"/>
              </a:rPr>
              <a:t>non-random</a:t>
            </a:r>
            <a:r>
              <a:rPr lang="en-US" sz="1700" dirty="0">
                <a:ea typeface="Calibri"/>
                <a:cs typeface="Calibri"/>
              </a:rPr>
              <a:t> sample of working U.S. adults aged 16+ from 1994.</a:t>
            </a:r>
          </a:p>
          <a:p>
            <a:pPr>
              <a:spcBef>
                <a:spcPts val="0"/>
              </a:spcBef>
              <a:spcAft>
                <a:spcPts val="600"/>
              </a:spcAft>
              <a:buChar char="•"/>
            </a:pPr>
            <a:r>
              <a:rPr lang="en-US" sz="1700" dirty="0">
                <a:ea typeface="Calibri"/>
                <a:cs typeface="Calibri"/>
              </a:rPr>
              <a:t>Excluding groups (e.g., students, retirees, non-workers) is not a representation of the population.</a:t>
            </a:r>
          </a:p>
          <a:p>
            <a:pPr>
              <a:spcBef>
                <a:spcPts val="0"/>
              </a:spcBef>
              <a:spcAft>
                <a:spcPts val="600"/>
              </a:spcAft>
              <a:buChar char="•"/>
            </a:pPr>
            <a:r>
              <a:rPr lang="en-US" sz="1700" dirty="0">
                <a:ea typeface="Calibri"/>
                <a:cs typeface="Calibri"/>
              </a:rPr>
              <a:t>Findings apply only to individuals similar in demographic and employment characteristics to those in the dataset. </a:t>
            </a:r>
          </a:p>
          <a:p>
            <a:pPr marL="0" indent="0">
              <a:spcBef>
                <a:spcPts val="0"/>
              </a:spcBef>
              <a:spcAft>
                <a:spcPts val="600"/>
              </a:spcAft>
              <a:buNone/>
            </a:pPr>
            <a:endParaRPr lang="en-US" sz="1700" dirty="0">
              <a:ea typeface="Calibri"/>
              <a:cs typeface="Calibri"/>
            </a:endParaRPr>
          </a:p>
          <a:p>
            <a:pPr>
              <a:spcBef>
                <a:spcPts val="0"/>
              </a:spcBef>
              <a:spcAft>
                <a:spcPts val="600"/>
              </a:spcAft>
              <a:buChar char="•"/>
            </a:pPr>
            <a:endParaRPr lang="en-US" sz="1700">
              <a:ea typeface="Calibri"/>
              <a:cs typeface="Calibri"/>
            </a:endParaRPr>
          </a:p>
          <a:p>
            <a:pPr marL="0" indent="0">
              <a:spcBef>
                <a:spcPts val="0"/>
              </a:spcBef>
              <a:spcAft>
                <a:spcPts val="600"/>
              </a:spcAft>
              <a:buNone/>
            </a:pPr>
            <a:r>
              <a:rPr lang="en-US" b="1" dirty="0">
                <a:ea typeface="Calibri"/>
                <a:cs typeface="Calibri"/>
              </a:rPr>
              <a:t>Limitations</a:t>
            </a:r>
          </a:p>
          <a:p>
            <a:pPr marL="0" indent="0">
              <a:spcBef>
                <a:spcPts val="0"/>
              </a:spcBef>
              <a:spcAft>
                <a:spcPts val="600"/>
              </a:spcAft>
              <a:buNone/>
            </a:pPr>
            <a:endParaRPr lang="en-US" sz="1700" dirty="0">
              <a:ea typeface="Calibri"/>
              <a:cs typeface="Calibri"/>
            </a:endParaRPr>
          </a:p>
          <a:p>
            <a:pPr>
              <a:spcBef>
                <a:spcPts val="0"/>
              </a:spcBef>
              <a:spcAft>
                <a:spcPts val="600"/>
              </a:spcAft>
              <a:buChar char="•"/>
            </a:pPr>
            <a:r>
              <a:rPr lang="en-US" sz="1700" dirty="0">
                <a:ea typeface="Calibri"/>
                <a:cs typeface="Calibri"/>
              </a:rPr>
              <a:t>The observational nature of the data allows for identifying associations, not causation. </a:t>
            </a:r>
          </a:p>
          <a:p>
            <a:pPr>
              <a:spcBef>
                <a:spcPts val="0"/>
              </a:spcBef>
              <a:spcAft>
                <a:spcPts val="600"/>
              </a:spcAft>
              <a:buChar char="•"/>
            </a:pPr>
            <a:r>
              <a:rPr lang="en-US" sz="1700" dirty="0">
                <a:ea typeface="Calibri"/>
                <a:cs typeface="Calibri"/>
              </a:rPr>
              <a:t>Outdated data does not reflect current economy and demographics, work roles, or education impacts.</a:t>
            </a:r>
          </a:p>
        </p:txBody>
      </p:sp>
      <p:sp>
        <p:nvSpPr>
          <p:cNvPr id="1123" name="Rectangle 1122">
            <a:extLst>
              <a:ext uri="{FF2B5EF4-FFF2-40B4-BE49-F238E27FC236}">
                <a16:creationId xmlns:a16="http://schemas.microsoft.com/office/drawing/2014/main" id="{88AA064E-5F6E-4024-BC28-EDDC3DFC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 y="6334316"/>
            <a:ext cx="1218881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20" name="Rectangle 1119">
            <a:extLst>
              <a:ext uri="{FF2B5EF4-FFF2-40B4-BE49-F238E27FC236}">
                <a16:creationId xmlns:a16="http://schemas.microsoft.com/office/drawing/2014/main" id="{03B29638-4838-4B9B-B9DB-96E542BAF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333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3141"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B22EC-FA26-24F2-3D13-0E81116EC6C3}"/>
              </a:ext>
            </a:extLst>
          </p:cNvPr>
          <p:cNvSpPr>
            <a:spLocks noGrp="1"/>
          </p:cNvSpPr>
          <p:nvPr>
            <p:ph type="title"/>
          </p:nvPr>
        </p:nvSpPr>
        <p:spPr>
          <a:xfrm>
            <a:off x="990673" y="286603"/>
            <a:ext cx="6749229" cy="1450757"/>
          </a:xfrm>
        </p:spPr>
        <p:txBody>
          <a:bodyPr>
            <a:normAutofit/>
          </a:bodyPr>
          <a:lstStyle/>
          <a:p>
            <a:r>
              <a:rPr lang="en-US" b="1">
                <a:solidFill>
                  <a:schemeClr val="accent2"/>
                </a:solidFill>
              </a:rPr>
              <a:t>Discussion/ Conclusion</a:t>
            </a:r>
          </a:p>
        </p:txBody>
      </p:sp>
      <p:sp>
        <p:nvSpPr>
          <p:cNvPr id="3" name="Content Placeholder 2">
            <a:extLst>
              <a:ext uri="{FF2B5EF4-FFF2-40B4-BE49-F238E27FC236}">
                <a16:creationId xmlns:a16="http://schemas.microsoft.com/office/drawing/2014/main" id="{915C7F8A-A5CC-5A7C-E81C-A23149FD7909}"/>
              </a:ext>
            </a:extLst>
          </p:cNvPr>
          <p:cNvSpPr>
            <a:spLocks noGrp="1"/>
          </p:cNvSpPr>
          <p:nvPr>
            <p:ph idx="1"/>
          </p:nvPr>
        </p:nvSpPr>
        <p:spPr>
          <a:xfrm>
            <a:off x="1043932" y="2023962"/>
            <a:ext cx="6695970" cy="3845131"/>
          </a:xfrm>
        </p:spPr>
        <p:txBody>
          <a:bodyPr vert="horz" lIns="0" tIns="45720" rIns="0" bIns="45720" rtlCol="0" anchor="t">
            <a:normAutofit lnSpcReduction="10000"/>
          </a:bodyPr>
          <a:lstStyle/>
          <a:p>
            <a:pPr marL="0" indent="0">
              <a:buNone/>
            </a:pPr>
            <a:r>
              <a:rPr lang="en-US" sz="1400" dirty="0">
                <a:latin typeface="Times New Roman"/>
                <a:cs typeface="Times New Roman"/>
              </a:rPr>
              <a:t>The use of logistic regression was explored in this analysis to determine if the number of hours that an individual worked were associated with the likelihood of earning more than $50,000 annually. It was confirmed that the relationship between hours worked and earnings of over $50,000 had a strong effect on the performance of the logistic regression model. Additionally, gender disparities were also discovered. Men were substantially more likely to earn over $50,000 than women even after adjusting for age. </a:t>
            </a:r>
            <a:endParaRPr lang="en-US" dirty="0">
              <a:ea typeface="Calibri" panose="020F0502020204030204"/>
              <a:cs typeface="Calibri" panose="020F0502020204030204"/>
            </a:endParaRPr>
          </a:p>
          <a:p>
            <a:pPr marL="0" indent="0">
              <a:buNone/>
            </a:pPr>
            <a:r>
              <a:rPr lang="en-US" sz="1400" dirty="0">
                <a:latin typeface="Times New Roman"/>
                <a:cs typeface="Times New Roman"/>
              </a:rPr>
              <a:t>It was demonstrated that demographic and employment factors, particularly hours worked and gender, play a significant role in predicting income levels. The use of logistic regression offers valuable insights while highlighting areas for further statistical and policy-oriented investigation.</a:t>
            </a:r>
          </a:p>
          <a:p>
            <a:pPr>
              <a:buFont typeface="Arial" panose="020F0502020204030204" pitchFamily="34" charset="0"/>
              <a:buChar char="•"/>
            </a:pPr>
            <a:endParaRPr lang="en-US" sz="1400">
              <a:latin typeface="Times New Roman"/>
              <a:cs typeface="Times New Roman"/>
            </a:endParaRPr>
          </a:p>
          <a:p>
            <a:pPr marL="0" indent="0">
              <a:buNone/>
            </a:pPr>
            <a:r>
              <a:rPr lang="en-US" sz="1400" dirty="0">
                <a:latin typeface="Times New Roman"/>
                <a:cs typeface="Times New Roman"/>
              </a:rPr>
              <a:t>NEXT STEPS:</a:t>
            </a:r>
          </a:p>
          <a:p>
            <a:pPr>
              <a:buFont typeface="Arial" panose="020F0502020204030204" pitchFamily="34" charset="0"/>
              <a:buChar char="•"/>
            </a:pPr>
            <a:r>
              <a:rPr lang="en-US" sz="1400" dirty="0">
                <a:latin typeface="Times New Roman"/>
                <a:cs typeface="Times New Roman"/>
              </a:rPr>
              <a:t>Explore further the gender gap across other variables besides age. Does that disparity between genders exist after accounting for other factors?</a:t>
            </a:r>
          </a:p>
          <a:p>
            <a:pPr>
              <a:buFont typeface="Arial" panose="020F0502020204030204" pitchFamily="34" charset="0"/>
              <a:buChar char="•"/>
            </a:pPr>
            <a:r>
              <a:rPr lang="en-US" sz="1400" dirty="0">
                <a:latin typeface="Times New Roman"/>
                <a:ea typeface="Calibri"/>
                <a:cs typeface="Times New Roman"/>
              </a:rPr>
              <a:t>Refit model on a training set, consider using only the most predictive variables for prediction on the test set. </a:t>
            </a:r>
          </a:p>
          <a:p>
            <a:pPr>
              <a:buFont typeface="Arial" panose="020F0502020204030204" pitchFamily="34" charset="0"/>
              <a:buChar char="•"/>
            </a:pPr>
            <a:endParaRPr lang="en-US" sz="1400" dirty="0">
              <a:latin typeface="Times New Roman"/>
              <a:ea typeface="Calibri"/>
              <a:cs typeface="Times New Roman"/>
            </a:endParaRPr>
          </a:p>
          <a:p>
            <a:pPr marL="0" indent="0">
              <a:buNone/>
            </a:pPr>
            <a:endParaRPr lang="en-US" sz="1400" dirty="0">
              <a:latin typeface="Times New Roman"/>
              <a:ea typeface="Calibri"/>
              <a:cs typeface="Times New Roman"/>
            </a:endParaRPr>
          </a:p>
          <a:p>
            <a:pPr>
              <a:buFont typeface="Arial" panose="020F0502020204030204" pitchFamily="34" charset="0"/>
              <a:buChar char="•"/>
            </a:pPr>
            <a:endParaRPr lang="en-US" sz="1400">
              <a:ea typeface="Calibri"/>
              <a:cs typeface="Calibri"/>
            </a:endParaRPr>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2029"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0705"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9262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42DA2A-9D09-198F-D62E-9CF90DBF96E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3141"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0"/>
            <a:ext cx="404973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61C424-4EFC-8F1B-2AED-5B8D9EEB6D72}"/>
              </a:ext>
            </a:extLst>
          </p:cNvPr>
          <p:cNvSpPr>
            <a:spLocks noGrp="1"/>
          </p:cNvSpPr>
          <p:nvPr>
            <p:ph type="title"/>
          </p:nvPr>
        </p:nvSpPr>
        <p:spPr>
          <a:xfrm>
            <a:off x="492241" y="516835"/>
            <a:ext cx="3084041" cy="5772840"/>
          </a:xfrm>
        </p:spPr>
        <p:txBody>
          <a:bodyPr anchor="ctr">
            <a:normAutofit/>
          </a:bodyPr>
          <a:lstStyle/>
          <a:p>
            <a:r>
              <a:rPr lang="en-US" sz="3600">
                <a:solidFill>
                  <a:srgbClr val="FFFFFF"/>
                </a:solidFill>
                <a:latin typeface="Calibri"/>
                <a:ea typeface="Calibri"/>
              </a:rPr>
              <a:t>Contents</a:t>
            </a:r>
            <a:r>
              <a:rPr lang="en-US" sz="3600">
                <a:solidFill>
                  <a:srgbClr val="FFFFFF"/>
                </a:solidFill>
              </a:rPr>
              <a:t> </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9018" y="0"/>
            <a:ext cx="639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553F0337-A72E-EAFE-3970-61DA728F4DE0}"/>
              </a:ext>
            </a:extLst>
          </p:cNvPr>
          <p:cNvGraphicFramePr>
            <a:graphicFrameLocks noGrp="1"/>
          </p:cNvGraphicFramePr>
          <p:nvPr>
            <p:ph idx="1"/>
            <p:extLst>
              <p:ext uri="{D42A27DB-BD31-4B8C-83A1-F6EECF244321}">
                <p14:modId xmlns:p14="http://schemas.microsoft.com/office/powerpoint/2010/main" val="449567495"/>
              </p:ext>
            </p:extLst>
          </p:nvPr>
        </p:nvGraphicFramePr>
        <p:xfrm>
          <a:off x="4740628" y="639763"/>
          <a:ext cx="6795904"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9334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DBFE-9F79-FE09-717B-6335E0F1E139}"/>
              </a:ext>
            </a:extLst>
          </p:cNvPr>
          <p:cNvSpPr>
            <a:spLocks noGrp="1"/>
          </p:cNvSpPr>
          <p:nvPr>
            <p:ph type="title"/>
          </p:nvPr>
        </p:nvSpPr>
        <p:spPr>
          <a:xfrm>
            <a:off x="430308" y="500801"/>
            <a:ext cx="3860585" cy="871259"/>
          </a:xfrm>
        </p:spPr>
        <p:txBody>
          <a:bodyPr>
            <a:normAutofit/>
          </a:bodyPr>
          <a:lstStyle/>
          <a:p>
            <a:r>
              <a:rPr lang="en-US" sz="4000">
                <a:latin typeface="Calibri"/>
                <a:ea typeface="Calibri"/>
              </a:rPr>
              <a:t>Overview</a:t>
            </a:r>
          </a:p>
        </p:txBody>
      </p:sp>
      <p:sp>
        <p:nvSpPr>
          <p:cNvPr id="9" name="Content Placeholder 2">
            <a:extLst>
              <a:ext uri="{FF2B5EF4-FFF2-40B4-BE49-F238E27FC236}">
                <a16:creationId xmlns:a16="http://schemas.microsoft.com/office/drawing/2014/main" id="{CCF4E29A-9B51-95BA-F4F0-5F4FB18CC0A9}"/>
              </a:ext>
            </a:extLst>
          </p:cNvPr>
          <p:cNvSpPr txBox="1">
            <a:spLocks/>
          </p:cNvSpPr>
          <p:nvPr/>
        </p:nvSpPr>
        <p:spPr>
          <a:xfrm>
            <a:off x="1602685" y="2542618"/>
            <a:ext cx="8936517" cy="2397804"/>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800" kern="1200">
                <a:solidFill>
                  <a:schemeClr val="tx1"/>
                </a:solidFill>
                <a:latin typeface="Verdana"/>
                <a:ea typeface="+mn-ea"/>
                <a:cs typeface="Verdana"/>
              </a:defRPr>
            </a:lvl2pPr>
            <a:lvl3pPr marL="1143000" indent="-228600" algn="l" defTabSz="457200" rtl="0" eaLnBrk="1" latinLnBrk="0" hangingPunct="1">
              <a:spcBef>
                <a:spcPct val="20000"/>
              </a:spcBef>
              <a:buFont typeface="Arial"/>
              <a:buChar char="•"/>
              <a:defRPr sz="2400" kern="1200">
                <a:solidFill>
                  <a:schemeClr val="tx1"/>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a:latin typeface="Calibri"/>
                <a:ea typeface="Verdana"/>
              </a:rPr>
              <a:t>We will look at valuable insights with logistic regression to uncover how income is influenced by factors such as education, age, gender, and hours worked. Understanding these relationships is essential for shaping policies and practices related to employment equity, workforce development, and addressing income inequality.</a:t>
            </a:r>
          </a:p>
        </p:txBody>
      </p:sp>
    </p:spTree>
    <p:extLst>
      <p:ext uri="{BB962C8B-B14F-4D97-AF65-F5344CB8AC3E}">
        <p14:creationId xmlns:p14="http://schemas.microsoft.com/office/powerpoint/2010/main" val="363091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A9FC-A442-6591-A0B2-107AC3BC2E40}"/>
              </a:ext>
            </a:extLst>
          </p:cNvPr>
          <p:cNvSpPr>
            <a:spLocks noGrp="1"/>
          </p:cNvSpPr>
          <p:nvPr>
            <p:ph type="title"/>
          </p:nvPr>
        </p:nvSpPr>
        <p:spPr>
          <a:xfrm>
            <a:off x="362010" y="387882"/>
            <a:ext cx="5533333" cy="977454"/>
          </a:xfrm>
        </p:spPr>
        <p:txBody>
          <a:bodyPr>
            <a:normAutofit/>
          </a:bodyPr>
          <a:lstStyle/>
          <a:p>
            <a:r>
              <a:rPr lang="en-US" sz="4000">
                <a:latin typeface="Calibri"/>
                <a:ea typeface="Calibri"/>
              </a:rPr>
              <a:t>Executive Summary</a:t>
            </a:r>
          </a:p>
        </p:txBody>
      </p:sp>
      <p:sp>
        <p:nvSpPr>
          <p:cNvPr id="3" name="Content Placeholder 2">
            <a:extLst>
              <a:ext uri="{FF2B5EF4-FFF2-40B4-BE49-F238E27FC236}">
                <a16:creationId xmlns:a16="http://schemas.microsoft.com/office/drawing/2014/main" id="{BCB471F8-F8A6-5347-D27C-F291B5722D29}"/>
              </a:ext>
            </a:extLst>
          </p:cNvPr>
          <p:cNvSpPr>
            <a:spLocks noGrp="1"/>
          </p:cNvSpPr>
          <p:nvPr>
            <p:ph idx="1"/>
          </p:nvPr>
        </p:nvSpPr>
        <p:spPr>
          <a:xfrm>
            <a:off x="270586" y="2584910"/>
            <a:ext cx="4299518" cy="3097061"/>
          </a:xfrm>
        </p:spPr>
        <p:txBody>
          <a:bodyPr vert="horz" lIns="91440" tIns="45720" rIns="91440" bIns="45720" rtlCol="0" anchor="t">
            <a:noAutofit/>
          </a:bodyPr>
          <a:lstStyle/>
          <a:p>
            <a:pPr marL="0" indent="0" algn="ctr">
              <a:buNone/>
            </a:pPr>
            <a:r>
              <a:rPr lang="en-US" sz="1600" dirty="0">
                <a:solidFill>
                  <a:schemeClr val="tx1">
                    <a:lumMod val="85000"/>
                    <a:lumOff val="15000"/>
                  </a:schemeClr>
                </a:solidFill>
                <a:latin typeface="Calibri"/>
                <a:ea typeface="Calibri"/>
                <a:cs typeface="Calibri"/>
              </a:rPr>
              <a:t>This analysis investigates the relationship between demographic and employment factors  using 1994 U.S. Census data.</a:t>
            </a:r>
          </a:p>
          <a:p>
            <a:pPr marL="0" indent="0" algn="ctr">
              <a:buNone/>
            </a:pPr>
            <a:endParaRPr lang="en-US" sz="1600" dirty="0">
              <a:solidFill>
                <a:srgbClr val="000000"/>
              </a:solidFill>
              <a:latin typeface="Calibri"/>
              <a:ea typeface="Calibri"/>
              <a:cs typeface="Calibri"/>
            </a:endParaRPr>
          </a:p>
          <a:p>
            <a:pPr marL="285750" indent="-285750">
              <a:buFont typeface="Arial" panose="020F0502020204030204" pitchFamily="34" charset="0"/>
              <a:buChar char="•"/>
            </a:pPr>
            <a:r>
              <a:rPr lang="en-US" sz="1600" dirty="0">
                <a:solidFill>
                  <a:schemeClr val="tx1">
                    <a:lumMod val="85000"/>
                    <a:lumOff val="15000"/>
                  </a:schemeClr>
                </a:solidFill>
                <a:latin typeface="Calibri"/>
                <a:ea typeface="Calibri"/>
                <a:cs typeface="Calibri"/>
              </a:rPr>
              <a:t>Understand the factors that influence whether individuals earn more than $50,000 annually. </a:t>
            </a:r>
            <a:endParaRPr lang="en-US" sz="1600">
              <a:solidFill>
                <a:schemeClr val="tx1">
                  <a:lumMod val="85000"/>
                  <a:lumOff val="15000"/>
                </a:schemeClr>
              </a:solidFill>
              <a:latin typeface="Calibri"/>
              <a:ea typeface="Calibri"/>
              <a:cs typeface="Calibri"/>
            </a:endParaRPr>
          </a:p>
          <a:p>
            <a:pPr marL="285750" indent="-285750">
              <a:buFont typeface="Arial" panose="020F0502020204030204" pitchFamily="34" charset="0"/>
              <a:buChar char="•"/>
            </a:pPr>
            <a:r>
              <a:rPr lang="en-US" sz="1600" dirty="0">
                <a:solidFill>
                  <a:srgbClr val="000000"/>
                </a:solidFill>
                <a:latin typeface="Calibri"/>
                <a:ea typeface="Calibri"/>
                <a:cs typeface="Calibri"/>
              </a:rPr>
              <a:t>Logistic regression models were applied to a dataset from the UCI Machine Learning Repository.</a:t>
            </a:r>
            <a:endParaRPr lang="en-US" sz="1600" dirty="0">
              <a:solidFill>
                <a:srgbClr val="000000"/>
              </a:solidFill>
              <a:ea typeface="Calibri"/>
              <a:cs typeface="Calibri"/>
            </a:endParaRPr>
          </a:p>
          <a:p>
            <a:pPr marL="0" indent="0">
              <a:buNone/>
            </a:pPr>
            <a:endParaRPr lang="en-US" sz="1200">
              <a:latin typeface="Calibri"/>
              <a:ea typeface="Calibri"/>
              <a:cs typeface="Calibri"/>
            </a:endParaRPr>
          </a:p>
          <a:p>
            <a:pPr marL="0" indent="0">
              <a:buNone/>
            </a:pPr>
            <a:endParaRPr lang="en-US" sz="1200">
              <a:latin typeface="Calibri"/>
              <a:ea typeface="Verdana"/>
              <a:cs typeface="Times New Roman"/>
            </a:endParaRPr>
          </a:p>
          <a:p>
            <a:pPr marL="0" indent="0">
              <a:buNone/>
            </a:pPr>
            <a:endParaRPr lang="en-US" sz="1200">
              <a:latin typeface="Calibri"/>
              <a:ea typeface="Verdana"/>
            </a:endParaRPr>
          </a:p>
          <a:p>
            <a:pPr marL="0" indent="0">
              <a:buNone/>
            </a:pPr>
            <a:endParaRPr lang="en-US" sz="1200">
              <a:latin typeface="Calibri"/>
              <a:ea typeface="Verdana"/>
            </a:endParaRPr>
          </a:p>
          <a:p>
            <a:pPr marL="0" indent="0">
              <a:buNone/>
            </a:pPr>
            <a:endParaRPr lang="en-US" sz="1200">
              <a:latin typeface="Calibri"/>
              <a:ea typeface="Verdana"/>
            </a:endParaRPr>
          </a:p>
          <a:p>
            <a:pPr marL="0" indent="0">
              <a:buNone/>
            </a:pPr>
            <a:r>
              <a:rPr lang="en-US" sz="1200" dirty="0">
                <a:latin typeface="Calibri"/>
                <a:ea typeface="Verdana"/>
              </a:rPr>
              <a:t> </a:t>
            </a:r>
            <a:endParaRPr lang="en-US" sz="1200" dirty="0">
              <a:latin typeface="Calibri"/>
              <a:ea typeface="Verdana"/>
              <a:cs typeface="Calibri"/>
            </a:endParaRPr>
          </a:p>
          <a:p>
            <a:pPr marL="0" indent="0">
              <a:buNone/>
            </a:pPr>
            <a:endParaRPr lang="en-US" sz="1400">
              <a:latin typeface="Calibri"/>
              <a:ea typeface="Verdana"/>
            </a:endParaRPr>
          </a:p>
          <a:p>
            <a:pPr>
              <a:buFont typeface="Arial" panose="020F0502020204030204" pitchFamily="34" charset="0"/>
              <a:buChar char="•"/>
            </a:pPr>
            <a:endParaRPr lang="en-US">
              <a:ea typeface="Verdana"/>
              <a:cs typeface="Calibri" panose="020F0502020204030204"/>
            </a:endParaRPr>
          </a:p>
        </p:txBody>
      </p:sp>
      <p:sp>
        <p:nvSpPr>
          <p:cNvPr id="4" name="TextBox 3">
            <a:extLst>
              <a:ext uri="{FF2B5EF4-FFF2-40B4-BE49-F238E27FC236}">
                <a16:creationId xmlns:a16="http://schemas.microsoft.com/office/drawing/2014/main" id="{38AD3FB4-9669-7C4C-4A98-C530F5D58627}"/>
              </a:ext>
            </a:extLst>
          </p:cNvPr>
          <p:cNvSpPr txBox="1"/>
          <p:nvPr/>
        </p:nvSpPr>
        <p:spPr>
          <a:xfrm>
            <a:off x="4717425" y="1970810"/>
            <a:ext cx="6357017" cy="121264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sz="1400" dirty="0">
                <a:ea typeface="+mn-lt"/>
                <a:cs typeface="+mn-lt"/>
              </a:rPr>
              <a:t>(1) Is there an association between earning over $50,000 and hours worked per week, after accounting for other factors? </a:t>
            </a:r>
            <a:endParaRPr lang="en-US" dirty="0">
              <a:ea typeface="+mn-lt"/>
              <a:cs typeface="+mn-lt"/>
            </a:endParaRPr>
          </a:p>
          <a:p>
            <a:pPr marL="285750" indent="-285750">
              <a:spcBef>
                <a:spcPct val="20000"/>
              </a:spcBef>
              <a:buFont typeface="Arial"/>
              <a:buChar char="•"/>
            </a:pPr>
            <a:r>
              <a:rPr lang="en-US" sz="1400" dirty="0">
                <a:ea typeface="+mn-lt"/>
                <a:cs typeface="+mn-lt"/>
              </a:rPr>
              <a:t>After adjusting for other factors, for each additional hour worked per week, the odds of earning over $50,000 was 1.03 times the odds for someone who works one hour less.</a:t>
            </a:r>
            <a:endParaRPr lang="en-US"/>
          </a:p>
        </p:txBody>
      </p:sp>
      <p:sp>
        <p:nvSpPr>
          <p:cNvPr id="6" name="TextBox 5">
            <a:extLst>
              <a:ext uri="{FF2B5EF4-FFF2-40B4-BE49-F238E27FC236}">
                <a16:creationId xmlns:a16="http://schemas.microsoft.com/office/drawing/2014/main" id="{8474C598-47FE-E3AC-841C-3F960AFC2A3E}"/>
              </a:ext>
            </a:extLst>
          </p:cNvPr>
          <p:cNvSpPr txBox="1"/>
          <p:nvPr/>
        </p:nvSpPr>
        <p:spPr>
          <a:xfrm>
            <a:off x="4717027" y="4662885"/>
            <a:ext cx="6357017" cy="1384995"/>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ea typeface="Calibri"/>
                <a:cs typeface="Calibri"/>
              </a:rPr>
              <a:t>Analysis supports decisions that promote fairness and efficiency in the labor market. </a:t>
            </a:r>
            <a:endParaRPr lang="en-US" dirty="0">
              <a:ea typeface="Calibri"/>
              <a:cs typeface="Calibri"/>
            </a:endParaRPr>
          </a:p>
          <a:p>
            <a:pPr marL="285750" indent="-285750">
              <a:buFont typeface="Arial"/>
              <a:buChar char="•"/>
            </a:pPr>
            <a:r>
              <a:rPr lang="en-US" sz="1400" dirty="0">
                <a:ea typeface="Calibri"/>
                <a:cs typeface="Calibri"/>
              </a:rPr>
              <a:t>Work hours and gender disparities should be considered in income-related workforce planning. </a:t>
            </a:r>
            <a:endParaRPr lang="en-US">
              <a:ea typeface="+mn-lt"/>
              <a:cs typeface="+mn-lt"/>
            </a:endParaRPr>
          </a:p>
          <a:p>
            <a:pPr marL="285750" indent="-285750">
              <a:buFont typeface="Arial"/>
              <a:buChar char="•"/>
            </a:pPr>
            <a:r>
              <a:rPr lang="en-US" sz="1400" dirty="0">
                <a:ea typeface="+mn-lt"/>
                <a:cs typeface="+mn-lt"/>
              </a:rPr>
              <a:t>Data from 1994 is outdated and may not reflect today’s dynamics but results still support data-driven efforts to improve fairness in employment practices.</a:t>
            </a:r>
            <a:endParaRPr lang="en-US">
              <a:ea typeface="+mn-lt"/>
              <a:cs typeface="+mn-lt"/>
            </a:endParaRPr>
          </a:p>
        </p:txBody>
      </p:sp>
      <p:sp>
        <p:nvSpPr>
          <p:cNvPr id="5" name="TextBox 4">
            <a:extLst>
              <a:ext uri="{FF2B5EF4-FFF2-40B4-BE49-F238E27FC236}">
                <a16:creationId xmlns:a16="http://schemas.microsoft.com/office/drawing/2014/main" id="{FDA8F11B-F675-04B0-3E40-9F3465601543}"/>
              </a:ext>
            </a:extLst>
          </p:cNvPr>
          <p:cNvSpPr txBox="1"/>
          <p:nvPr/>
        </p:nvSpPr>
        <p:spPr>
          <a:xfrm>
            <a:off x="4717039" y="3424905"/>
            <a:ext cx="6357017" cy="9971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sz="1400" dirty="0">
                <a:ea typeface="Calibri"/>
                <a:cs typeface="Calibri"/>
              </a:rPr>
              <a:t>(2) After accounting for age, is there evidence of a difference in the earnings probability of men and women?</a:t>
            </a:r>
            <a:endParaRPr lang="en-US" dirty="0"/>
          </a:p>
          <a:p>
            <a:pPr marL="285750" indent="-285750">
              <a:spcBef>
                <a:spcPct val="20000"/>
              </a:spcBef>
              <a:buFont typeface="Arial"/>
              <a:buChar char="•"/>
            </a:pPr>
            <a:r>
              <a:rPr lang="en-US" sz="1400" dirty="0">
                <a:ea typeface="Calibri"/>
                <a:cs typeface="Calibri"/>
              </a:rPr>
              <a:t>The odds ratio for men compared to women was 1.02, meaning that men had 1.02 times the odds of earning over $50,000 than women of the same age.</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596241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CA4DC-9FBD-B990-70DA-B2E6FAE231BE}"/>
              </a:ext>
            </a:extLst>
          </p:cNvPr>
          <p:cNvSpPr>
            <a:spLocks noGrp="1"/>
          </p:cNvSpPr>
          <p:nvPr>
            <p:ph type="title"/>
          </p:nvPr>
        </p:nvSpPr>
        <p:spPr>
          <a:xfrm>
            <a:off x="368990" y="420410"/>
            <a:ext cx="10362867" cy="894941"/>
          </a:xfrm>
        </p:spPr>
        <p:txBody>
          <a:bodyPr/>
          <a:lstStyle/>
          <a:p>
            <a:r>
              <a:rPr lang="en-US" sz="4000">
                <a:latin typeface="Calibri"/>
                <a:ea typeface="Calibri"/>
                <a:cs typeface="Calibri"/>
              </a:rPr>
              <a:t>Introduction</a:t>
            </a:r>
            <a:endParaRPr lang="en-US"/>
          </a:p>
        </p:txBody>
      </p:sp>
      <p:sp>
        <p:nvSpPr>
          <p:cNvPr id="3" name="Content Placeholder 2">
            <a:extLst>
              <a:ext uri="{FF2B5EF4-FFF2-40B4-BE49-F238E27FC236}">
                <a16:creationId xmlns:a16="http://schemas.microsoft.com/office/drawing/2014/main" id="{C27303DE-355B-6EF4-7CC7-172BEF76C5C9}"/>
              </a:ext>
            </a:extLst>
          </p:cNvPr>
          <p:cNvSpPr>
            <a:spLocks noGrp="1"/>
          </p:cNvSpPr>
          <p:nvPr>
            <p:ph idx="1"/>
          </p:nvPr>
        </p:nvSpPr>
        <p:spPr>
          <a:xfrm>
            <a:off x="5980286" y="1898617"/>
            <a:ext cx="3742361" cy="3634910"/>
          </a:xfrm>
        </p:spPr>
        <p:txBody>
          <a:bodyPr vert="horz" lIns="91440" tIns="45720" rIns="91440" bIns="45720" rtlCol="0" anchor="t">
            <a:normAutofit fontScale="92500" lnSpcReduction="10000"/>
          </a:bodyPr>
          <a:lstStyle/>
          <a:p>
            <a:pPr marL="0" indent="0">
              <a:spcBef>
                <a:spcPts val="0"/>
              </a:spcBef>
              <a:buNone/>
            </a:pPr>
            <a:r>
              <a:rPr lang="en-US" b="1" dirty="0">
                <a:latin typeface="Calibri"/>
                <a:ea typeface="Calibri"/>
                <a:cs typeface="Calibri"/>
              </a:rPr>
              <a:t>     </a:t>
            </a:r>
            <a:r>
              <a:rPr lang="en-US" sz="2000" b="1" dirty="0">
                <a:latin typeface="Calibri"/>
                <a:ea typeface="Calibri"/>
                <a:cs typeface="Calibri"/>
              </a:rPr>
              <a:t>Data Variables:</a:t>
            </a:r>
            <a:endParaRPr lang="en-US" sz="2000" dirty="0">
              <a:latin typeface="Calibri"/>
              <a:ea typeface="Calibri"/>
              <a:cs typeface="Calibri"/>
            </a:endParaRPr>
          </a:p>
          <a:p>
            <a:pPr>
              <a:spcBef>
                <a:spcPts val="0"/>
              </a:spcBef>
            </a:pPr>
            <a:endParaRPr lang="en-US" sz="1400">
              <a:latin typeface="Calibri"/>
              <a:ea typeface="Calibri"/>
              <a:cs typeface="Calibri"/>
            </a:endParaRPr>
          </a:p>
          <a:p>
            <a:pPr marL="285750" indent="-285750">
              <a:spcBef>
                <a:spcPts val="0"/>
              </a:spcBef>
              <a:buFont typeface="Arial,Sans-Serif"/>
            </a:pPr>
            <a:r>
              <a:rPr lang="en-US" sz="1400" dirty="0">
                <a:latin typeface="Calibri"/>
                <a:ea typeface="Calibri"/>
                <a:cs typeface="Calibri"/>
              </a:rPr>
              <a:t>Age</a:t>
            </a:r>
          </a:p>
          <a:p>
            <a:pPr marL="285750" indent="-285750">
              <a:spcBef>
                <a:spcPts val="0"/>
              </a:spcBef>
              <a:buFont typeface="Arial,Sans-Serif"/>
            </a:pPr>
            <a:r>
              <a:rPr lang="en-US" sz="1400" dirty="0" err="1">
                <a:latin typeface="Calibri"/>
                <a:ea typeface="Calibri"/>
                <a:cs typeface="Calibri"/>
              </a:rPr>
              <a:t>Workclass</a:t>
            </a:r>
            <a:r>
              <a:rPr lang="en-US" sz="1400" dirty="0">
                <a:latin typeface="Calibri"/>
                <a:ea typeface="Calibri"/>
                <a:cs typeface="Calibri"/>
              </a:rPr>
              <a:t> </a:t>
            </a:r>
          </a:p>
          <a:p>
            <a:pPr marL="285750" indent="-285750">
              <a:spcBef>
                <a:spcPts val="0"/>
              </a:spcBef>
              <a:buFont typeface="Arial,Sans-Serif"/>
            </a:pPr>
            <a:r>
              <a:rPr lang="en-US" sz="1400" dirty="0" err="1">
                <a:latin typeface="Calibri"/>
                <a:ea typeface="Calibri"/>
                <a:cs typeface="Calibri"/>
              </a:rPr>
              <a:t>fnlwgt</a:t>
            </a:r>
          </a:p>
          <a:p>
            <a:pPr marL="285750" indent="-285750">
              <a:spcBef>
                <a:spcPts val="0"/>
              </a:spcBef>
              <a:buFont typeface="Arial,Sans-Serif"/>
            </a:pPr>
            <a:r>
              <a:rPr lang="en-US" sz="1400" dirty="0">
                <a:latin typeface="Calibri"/>
                <a:ea typeface="Calibri"/>
                <a:cs typeface="Calibri"/>
              </a:rPr>
              <a:t>Education</a:t>
            </a:r>
          </a:p>
          <a:p>
            <a:pPr marL="285750" indent="-285750">
              <a:spcBef>
                <a:spcPts val="0"/>
              </a:spcBef>
              <a:buFont typeface="Arial,Sans-Serif"/>
            </a:pPr>
            <a:r>
              <a:rPr lang="en-US" sz="1400" dirty="0">
                <a:latin typeface="Calibri"/>
                <a:ea typeface="Calibri"/>
                <a:cs typeface="Calibri"/>
              </a:rPr>
              <a:t>Education-num</a:t>
            </a:r>
          </a:p>
          <a:p>
            <a:pPr marL="285750" indent="-285750">
              <a:spcBef>
                <a:spcPts val="0"/>
              </a:spcBef>
              <a:buFont typeface="Arial,Sans-Serif"/>
            </a:pPr>
            <a:r>
              <a:rPr lang="en-US" sz="1400" dirty="0">
                <a:latin typeface="Calibri"/>
                <a:ea typeface="Calibri"/>
                <a:cs typeface="Calibri"/>
              </a:rPr>
              <a:t>Marital-status</a:t>
            </a:r>
          </a:p>
          <a:p>
            <a:pPr marL="285750" indent="-285750">
              <a:spcBef>
                <a:spcPts val="0"/>
              </a:spcBef>
              <a:buFont typeface="Arial,Sans-Serif"/>
            </a:pPr>
            <a:r>
              <a:rPr lang="en-US" sz="1400" dirty="0">
                <a:latin typeface="Calibri"/>
                <a:ea typeface="Calibri"/>
                <a:cs typeface="Calibri"/>
              </a:rPr>
              <a:t>Occupation</a:t>
            </a:r>
          </a:p>
          <a:p>
            <a:pPr marL="285750" indent="-285750">
              <a:spcBef>
                <a:spcPts val="0"/>
              </a:spcBef>
              <a:buFont typeface="Arial,Sans-Serif"/>
            </a:pPr>
            <a:r>
              <a:rPr lang="en-US" sz="1400" dirty="0">
                <a:latin typeface="Calibri"/>
                <a:ea typeface="Calibri"/>
                <a:cs typeface="Calibri"/>
              </a:rPr>
              <a:t>Relationship</a:t>
            </a:r>
          </a:p>
          <a:p>
            <a:pPr marL="285750" indent="-285750">
              <a:spcBef>
                <a:spcPts val="0"/>
              </a:spcBef>
              <a:buFont typeface="Arial,Sans-Serif"/>
            </a:pPr>
            <a:r>
              <a:rPr lang="en-US" sz="1400" dirty="0">
                <a:latin typeface="Calibri"/>
                <a:ea typeface="Calibri"/>
                <a:cs typeface="Calibri"/>
              </a:rPr>
              <a:t>Race</a:t>
            </a:r>
          </a:p>
          <a:p>
            <a:pPr marL="285750" indent="-285750">
              <a:spcBef>
                <a:spcPts val="0"/>
              </a:spcBef>
              <a:buFont typeface="Arial,Sans-Serif"/>
            </a:pPr>
            <a:r>
              <a:rPr lang="en-US" sz="1400" dirty="0">
                <a:latin typeface="Calibri"/>
                <a:ea typeface="Calibri"/>
                <a:cs typeface="Calibri"/>
              </a:rPr>
              <a:t>Sex</a:t>
            </a:r>
          </a:p>
          <a:p>
            <a:pPr marL="285750" indent="-285750">
              <a:spcBef>
                <a:spcPts val="0"/>
              </a:spcBef>
              <a:buFont typeface="Arial,Sans-Serif"/>
            </a:pPr>
            <a:r>
              <a:rPr lang="en-US" sz="1400" dirty="0">
                <a:latin typeface="Calibri"/>
                <a:ea typeface="Calibri"/>
                <a:cs typeface="Calibri"/>
              </a:rPr>
              <a:t>Capital-gain</a:t>
            </a:r>
          </a:p>
          <a:p>
            <a:pPr marL="285750" indent="-285750">
              <a:spcBef>
                <a:spcPts val="0"/>
              </a:spcBef>
              <a:buFont typeface="Arial,Sans-Serif"/>
            </a:pPr>
            <a:r>
              <a:rPr lang="en-US" sz="1400" dirty="0">
                <a:latin typeface="Calibri"/>
                <a:ea typeface="Calibri"/>
                <a:cs typeface="Calibri"/>
              </a:rPr>
              <a:t>Capital-loss</a:t>
            </a:r>
          </a:p>
          <a:p>
            <a:pPr marL="285750" indent="-285750">
              <a:spcBef>
                <a:spcPts val="0"/>
              </a:spcBef>
              <a:buFont typeface="Arial,Sans-Serif"/>
            </a:pPr>
            <a:r>
              <a:rPr lang="en-US" sz="1400" dirty="0">
                <a:latin typeface="Calibri"/>
                <a:ea typeface="Calibri"/>
                <a:cs typeface="Calibri"/>
              </a:rPr>
              <a:t>Hours-per-week</a:t>
            </a:r>
          </a:p>
          <a:p>
            <a:pPr marL="285750" indent="-285750">
              <a:spcBef>
                <a:spcPts val="0"/>
              </a:spcBef>
              <a:buFont typeface="Arial,Sans-Serif"/>
            </a:pPr>
            <a:r>
              <a:rPr lang="en-US" sz="1400" dirty="0">
                <a:latin typeface="Calibri"/>
                <a:ea typeface="Calibri"/>
                <a:cs typeface="Calibri"/>
              </a:rPr>
              <a:t>Native-country</a:t>
            </a:r>
          </a:p>
          <a:p>
            <a:pPr marL="285750" indent="-285750">
              <a:spcBef>
                <a:spcPts val="0"/>
              </a:spcBef>
              <a:buFont typeface="Arial,Sans-Serif"/>
            </a:pPr>
            <a:r>
              <a:rPr lang="en-US" sz="1400" dirty="0">
                <a:latin typeface="Calibri"/>
                <a:ea typeface="Calibri"/>
                <a:cs typeface="Calibri"/>
              </a:rPr>
              <a:t>Earnings50k - (Binary response variable, indicating whether an individual earns more than $50,000 annually or not.</a:t>
            </a:r>
            <a:endParaRPr lang="en-US" dirty="0">
              <a:ea typeface="Calibri" panose="020F0502020204030204"/>
              <a:cs typeface="Calibri" panose="020F0502020204030204"/>
            </a:endParaRPr>
          </a:p>
        </p:txBody>
      </p:sp>
      <p:sp>
        <p:nvSpPr>
          <p:cNvPr id="7" name="TextBox 6">
            <a:extLst>
              <a:ext uri="{FF2B5EF4-FFF2-40B4-BE49-F238E27FC236}">
                <a16:creationId xmlns:a16="http://schemas.microsoft.com/office/drawing/2014/main" id="{AAEC368F-731C-09F7-3A3D-73CC875F1F81}"/>
              </a:ext>
            </a:extLst>
          </p:cNvPr>
          <p:cNvSpPr txBox="1"/>
          <p:nvPr/>
        </p:nvSpPr>
        <p:spPr>
          <a:xfrm>
            <a:off x="945800" y="1899174"/>
            <a:ext cx="5155096"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tx1">
                    <a:lumMod val="76000"/>
                    <a:lumOff val="24000"/>
                  </a:schemeClr>
                </a:solidFill>
                <a:ea typeface="Calibri"/>
                <a:cs typeface="Calibri"/>
              </a:rPr>
              <a:t>Data Description</a:t>
            </a:r>
            <a:endParaRPr lang="en-US" dirty="0">
              <a:solidFill>
                <a:schemeClr val="tx1">
                  <a:lumMod val="76000"/>
                  <a:lumOff val="24000"/>
                </a:schemeClr>
              </a:solidFill>
              <a:ea typeface="Calibri"/>
              <a:cs typeface="Calibri"/>
            </a:endParaRPr>
          </a:p>
          <a:p>
            <a:endParaRPr lang="en-US" sz="1400">
              <a:ea typeface="+mn-lt"/>
              <a:cs typeface="+mn-lt"/>
            </a:endParaRPr>
          </a:p>
          <a:p>
            <a:pPr marL="285750" indent="-285750">
              <a:buFont typeface="Arial"/>
              <a:buChar char="•"/>
            </a:pPr>
            <a:r>
              <a:rPr lang="en-US" sz="1400" dirty="0">
                <a:ea typeface="+mn-lt"/>
                <a:cs typeface="+mn-lt"/>
              </a:rPr>
              <a:t>The 1994 U.S. Census dataset hosted by the UCI Machine Learning Repository was used in this analysis. </a:t>
            </a:r>
          </a:p>
          <a:p>
            <a:pPr marL="285750" indent="-285750">
              <a:buFont typeface="Arial"/>
              <a:buChar char="•"/>
            </a:pPr>
            <a:r>
              <a:rPr lang="en-US" sz="1400" dirty="0">
                <a:ea typeface="+mn-lt"/>
                <a:cs typeface="+mn-lt"/>
              </a:rPr>
              <a:t>Primary objective: If an individual had an income that exceeded $50,000 per year based on the association with specific attributes.</a:t>
            </a:r>
            <a:endParaRPr lang="en-US">
              <a:ea typeface="Calibri" panose="020F0502020204030204"/>
              <a:cs typeface="Calibri" panose="020F0502020204030204"/>
            </a:endParaRPr>
          </a:p>
          <a:p>
            <a:pPr marL="285750" indent="-285750">
              <a:buFont typeface="Arial"/>
              <a:buChar char="•"/>
            </a:pPr>
            <a:r>
              <a:rPr lang="en-US" sz="1400" dirty="0">
                <a:ea typeface="+mn-lt"/>
                <a:cs typeface="+mn-lt"/>
              </a:rPr>
              <a:t>Processed by  Barry Becker: consists of 32,561 observations and 15 variables (earnings50k is binary). </a:t>
            </a:r>
            <a:endParaRPr lang="en-US" sz="1400">
              <a:ea typeface="+mn-lt"/>
              <a:cs typeface="+mn-lt"/>
            </a:endParaRPr>
          </a:p>
          <a:p>
            <a:pPr marL="285750" indent="-285750">
              <a:buFont typeface="Arial"/>
              <a:buChar char="•"/>
            </a:pPr>
            <a:r>
              <a:rPr lang="en-US" sz="1400" dirty="0">
                <a:ea typeface="+mn-lt"/>
                <a:cs typeface="+mn-lt"/>
              </a:rPr>
              <a:t>Missing or unknown values were removed from </a:t>
            </a:r>
            <a:r>
              <a:rPr lang="en-US" sz="1400" dirty="0" err="1">
                <a:ea typeface="+mn-lt"/>
                <a:cs typeface="+mn-lt"/>
              </a:rPr>
              <a:t>workcla</a:t>
            </a:r>
            <a:r>
              <a:rPr lang="en-US" sz="1400" dirty="0" err="1">
                <a:ea typeface="Calibri"/>
                <a:cs typeface="Calibri"/>
              </a:rPr>
              <a:t>ss</a:t>
            </a:r>
            <a:r>
              <a:rPr lang="en-US" sz="1400" dirty="0">
                <a:ea typeface="Calibri"/>
                <a:cs typeface="Calibri"/>
              </a:rPr>
              <a:t>, occupation, and native-country</a:t>
            </a:r>
          </a:p>
          <a:p>
            <a:pPr marL="742950" lvl="1" indent="-285750">
              <a:buFont typeface="Courier New"/>
              <a:buChar char="o"/>
            </a:pPr>
            <a:r>
              <a:rPr lang="en-US" sz="1400" dirty="0">
                <a:ea typeface="Calibri"/>
                <a:cs typeface="Calibri"/>
              </a:rPr>
              <a:t>Ensure a clean data set for modeling and maintain data integrity</a:t>
            </a:r>
            <a:r>
              <a:rPr lang="en-US" sz="1400" dirty="0">
                <a:ea typeface="+mn-lt"/>
                <a:cs typeface="+mn-lt"/>
              </a:rPr>
              <a:t> </a:t>
            </a:r>
            <a:endParaRPr lang="en-US">
              <a:ea typeface="+mn-lt"/>
              <a:cs typeface="+mn-lt"/>
            </a:endParaRPr>
          </a:p>
          <a:p>
            <a:pPr marL="742950" lvl="1" indent="-285750">
              <a:buFont typeface="Courier New"/>
              <a:buChar char="o"/>
            </a:pPr>
            <a:r>
              <a:rPr lang="en-US" sz="1400" dirty="0">
                <a:ea typeface="+mn-lt"/>
                <a:cs typeface="+mn-lt"/>
              </a:rPr>
              <a:t>Prevent noise or bias through imputation</a:t>
            </a:r>
            <a:r>
              <a:rPr lang="en-US" sz="1400" dirty="0">
                <a:ea typeface="Calibri"/>
                <a:cs typeface="Calibri"/>
              </a:rPr>
              <a:t>. </a:t>
            </a:r>
            <a:endParaRPr lang="en-US">
              <a:ea typeface="Calibri"/>
              <a:cs typeface="Calibri"/>
            </a:endParaRPr>
          </a:p>
          <a:p>
            <a:pPr marL="285750" indent="-285750">
              <a:buFont typeface="Arial"/>
              <a:buChar char="•"/>
            </a:pPr>
            <a:r>
              <a:rPr lang="en-US" sz="1400" dirty="0">
                <a:ea typeface="Calibri"/>
                <a:cs typeface="Calibri"/>
              </a:rPr>
              <a:t>Education-num:  a numeric encoding of the variable 'education'. This would introduce redundancy and multicollinearity. </a:t>
            </a:r>
            <a:endParaRPr lang="en-US" sz="1400" dirty="0">
              <a:ea typeface="+mn-lt"/>
              <a:cs typeface="+mn-lt"/>
            </a:endParaRPr>
          </a:p>
        </p:txBody>
      </p:sp>
    </p:spTree>
    <p:extLst>
      <p:ext uri="{BB962C8B-B14F-4D97-AF65-F5344CB8AC3E}">
        <p14:creationId xmlns:p14="http://schemas.microsoft.com/office/powerpoint/2010/main" val="2325757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202B-D0CF-C467-0493-3229000A2590}"/>
              </a:ext>
            </a:extLst>
          </p:cNvPr>
          <p:cNvSpPr>
            <a:spLocks noGrp="1"/>
          </p:cNvSpPr>
          <p:nvPr>
            <p:ph type="title"/>
          </p:nvPr>
        </p:nvSpPr>
        <p:spPr>
          <a:xfrm>
            <a:off x="523105" y="376448"/>
            <a:ext cx="3541382" cy="1181290"/>
          </a:xfrm>
        </p:spPr>
        <p:txBody>
          <a:bodyPr anchor="ctr">
            <a:normAutofit/>
          </a:bodyPr>
          <a:lstStyle/>
          <a:p>
            <a:r>
              <a:rPr lang="en-US" sz="4000">
                <a:latin typeface="Calibri"/>
                <a:ea typeface="Calibri"/>
              </a:rPr>
              <a:t>Methods</a:t>
            </a:r>
          </a:p>
        </p:txBody>
      </p:sp>
      <p:graphicFrame>
        <p:nvGraphicFramePr>
          <p:cNvPr id="12" name="Content Placeholder 2">
            <a:extLst>
              <a:ext uri="{FF2B5EF4-FFF2-40B4-BE49-F238E27FC236}">
                <a16:creationId xmlns:a16="http://schemas.microsoft.com/office/drawing/2014/main" id="{5B7071CD-09DC-8F77-35C6-1977889E59F6}"/>
              </a:ext>
            </a:extLst>
          </p:cNvPr>
          <p:cNvGraphicFramePr>
            <a:graphicFrameLocks noGrp="1"/>
          </p:cNvGraphicFramePr>
          <p:nvPr>
            <p:ph idx="1"/>
            <p:extLst>
              <p:ext uri="{D42A27DB-BD31-4B8C-83A1-F6EECF244321}">
                <p14:modId xmlns:p14="http://schemas.microsoft.com/office/powerpoint/2010/main" val="820903135"/>
              </p:ext>
            </p:extLst>
          </p:nvPr>
        </p:nvGraphicFramePr>
        <p:xfrm>
          <a:off x="254529" y="1918009"/>
          <a:ext cx="4080222" cy="3526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 name="TextBox 31">
            <a:extLst>
              <a:ext uri="{FF2B5EF4-FFF2-40B4-BE49-F238E27FC236}">
                <a16:creationId xmlns:a16="http://schemas.microsoft.com/office/drawing/2014/main" id="{5F0B2683-9776-C8A6-1CC4-730E8EEA56F5}"/>
              </a:ext>
            </a:extLst>
          </p:cNvPr>
          <p:cNvSpPr txBox="1"/>
          <p:nvPr/>
        </p:nvSpPr>
        <p:spPr>
          <a:xfrm>
            <a:off x="3296547" y="2019552"/>
            <a:ext cx="7194296"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50" dirty="0"/>
              <a:t>Explored the relationship between earnings and explanatory variables using summary statistics and visualizations to guide model building. Checked key logistic regression assumptions.</a:t>
            </a:r>
            <a:endParaRPr lang="en-US" sz="1350" dirty="0">
              <a:ea typeface="Calibri"/>
              <a:cs typeface="Calibri"/>
            </a:endParaRPr>
          </a:p>
        </p:txBody>
      </p:sp>
      <p:sp>
        <p:nvSpPr>
          <p:cNvPr id="51" name="TextBox 50">
            <a:extLst>
              <a:ext uri="{FF2B5EF4-FFF2-40B4-BE49-F238E27FC236}">
                <a16:creationId xmlns:a16="http://schemas.microsoft.com/office/drawing/2014/main" id="{7ABBF021-2012-01D5-2EBC-81A7F9CF8A69}"/>
              </a:ext>
            </a:extLst>
          </p:cNvPr>
          <p:cNvSpPr txBox="1"/>
          <p:nvPr/>
        </p:nvSpPr>
        <p:spPr>
          <a:xfrm>
            <a:off x="3298170" y="3017797"/>
            <a:ext cx="71427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Question of interest 1: Fit logistic regression models, first without and the second with the hours per week variable, to assess its contribution. </a:t>
            </a:r>
          </a:p>
        </p:txBody>
      </p:sp>
      <p:sp>
        <p:nvSpPr>
          <p:cNvPr id="52" name="TextBox 51">
            <a:extLst>
              <a:ext uri="{FF2B5EF4-FFF2-40B4-BE49-F238E27FC236}">
                <a16:creationId xmlns:a16="http://schemas.microsoft.com/office/drawing/2014/main" id="{C1588141-CB56-22DB-A6E3-787359E46C27}"/>
              </a:ext>
            </a:extLst>
          </p:cNvPr>
          <p:cNvSpPr txBox="1"/>
          <p:nvPr/>
        </p:nvSpPr>
        <p:spPr>
          <a:xfrm>
            <a:off x="3233748" y="3794427"/>
            <a:ext cx="714275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Question of interest 2: Fit logistic regression models, one with age, sex, and earnings50k to isolate and examine differences in earnings probability between men and women, and a second that included an interaction term between sex and age.</a:t>
            </a:r>
          </a:p>
        </p:txBody>
      </p:sp>
      <p:sp>
        <p:nvSpPr>
          <p:cNvPr id="53" name="TextBox 52">
            <a:extLst>
              <a:ext uri="{FF2B5EF4-FFF2-40B4-BE49-F238E27FC236}">
                <a16:creationId xmlns:a16="http://schemas.microsoft.com/office/drawing/2014/main" id="{723CC5D8-A8F4-10AF-B780-E76B6CB0197F}"/>
              </a:ext>
            </a:extLst>
          </p:cNvPr>
          <p:cNvSpPr txBox="1"/>
          <p:nvPr/>
        </p:nvSpPr>
        <p:spPr>
          <a:xfrm>
            <a:off x="3234221" y="4745259"/>
            <a:ext cx="702679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Use Akaike Information Criterion (AIC) and Bayesian Information Criterion (BIC) from likelihood ratio test to compare models, as it offers a robust way to assess fit while balancing model complexity. In logistic regression, residuals aren't normally distributed and are less informative. </a:t>
            </a:r>
            <a:endParaRPr lang="en-US" dirty="0">
              <a:ea typeface="+mn-lt"/>
              <a:cs typeface="+mn-lt"/>
            </a:endParaRPr>
          </a:p>
        </p:txBody>
      </p:sp>
    </p:spTree>
    <p:extLst>
      <p:ext uri="{BB962C8B-B14F-4D97-AF65-F5344CB8AC3E}">
        <p14:creationId xmlns:p14="http://schemas.microsoft.com/office/powerpoint/2010/main" val="419835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1"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B40E-3594-5D3D-D521-7AF5ACB388D9}"/>
              </a:ext>
            </a:extLst>
          </p:cNvPr>
          <p:cNvSpPr>
            <a:spLocks noGrp="1"/>
          </p:cNvSpPr>
          <p:nvPr>
            <p:ph type="title"/>
          </p:nvPr>
        </p:nvSpPr>
        <p:spPr>
          <a:xfrm>
            <a:off x="413411" y="412129"/>
            <a:ext cx="7560013" cy="1193114"/>
          </a:xfrm>
        </p:spPr>
        <p:txBody>
          <a:bodyPr anchor="ctr">
            <a:normAutofit/>
          </a:bodyPr>
          <a:lstStyle/>
          <a:p>
            <a:r>
              <a:rPr lang="en-US" sz="4000">
                <a:latin typeface="Calibri"/>
                <a:ea typeface="Calibri"/>
              </a:rPr>
              <a:t>Why Logistic Regression?</a:t>
            </a:r>
          </a:p>
        </p:txBody>
      </p:sp>
      <p:graphicFrame>
        <p:nvGraphicFramePr>
          <p:cNvPr id="8" name="Content Placeholder 5">
            <a:extLst>
              <a:ext uri="{FF2B5EF4-FFF2-40B4-BE49-F238E27FC236}">
                <a16:creationId xmlns:a16="http://schemas.microsoft.com/office/drawing/2014/main" id="{CB64952A-E394-2AA0-8FA9-084E91FD8C5A}"/>
              </a:ext>
            </a:extLst>
          </p:cNvPr>
          <p:cNvGraphicFramePr>
            <a:graphicFrameLocks noGrp="1"/>
          </p:cNvGraphicFramePr>
          <p:nvPr>
            <p:ph idx="1"/>
            <p:extLst>
              <p:ext uri="{D42A27DB-BD31-4B8C-83A1-F6EECF244321}">
                <p14:modId xmlns:p14="http://schemas.microsoft.com/office/powerpoint/2010/main" val="1670556813"/>
              </p:ext>
            </p:extLst>
          </p:nvPr>
        </p:nvGraphicFramePr>
        <p:xfrm>
          <a:off x="197832" y="2375106"/>
          <a:ext cx="6678477" cy="3382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 name="TextBox 63">
            <a:extLst>
              <a:ext uri="{FF2B5EF4-FFF2-40B4-BE49-F238E27FC236}">
                <a16:creationId xmlns:a16="http://schemas.microsoft.com/office/drawing/2014/main" id="{E0DA394D-03EA-CDB3-E4CE-17BB68201678}"/>
              </a:ext>
            </a:extLst>
          </p:cNvPr>
          <p:cNvSpPr txBox="1"/>
          <p:nvPr/>
        </p:nvSpPr>
        <p:spPr>
          <a:xfrm>
            <a:off x="7310140" y="1719086"/>
            <a:ext cx="4697029"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Calibri"/>
                <a:cs typeface="Calibri"/>
              </a:rPr>
              <a:t>How does it work?</a:t>
            </a:r>
          </a:p>
          <a:p>
            <a:r>
              <a:rPr lang="en-US" sz="1200" b="1" dirty="0">
                <a:latin typeface="Aptos"/>
                <a:ea typeface="Calibri"/>
                <a:cs typeface="Calibri"/>
              </a:rPr>
              <a:t>Predicts the probability of an outcome through something called log-odds.</a:t>
            </a:r>
            <a:endParaRPr lang="en-US" sz="1200">
              <a:ea typeface="Calibri"/>
              <a:cs typeface="Calibri"/>
            </a:endParaRPr>
          </a:p>
          <a:p>
            <a:pPr marL="285750" indent="-285750">
              <a:buFont typeface="Arial"/>
              <a:buChar char="•"/>
            </a:pPr>
            <a:r>
              <a:rPr lang="en-US" sz="1200" dirty="0">
                <a:ea typeface="Calibri"/>
                <a:cs typeface="Calibri"/>
              </a:rPr>
              <a:t>This unique transformation function, Logit function to keep predictions between the binary outcomes.</a:t>
            </a:r>
          </a:p>
          <a:p>
            <a:pPr marL="285750" indent="-285750">
              <a:buFont typeface="Arial"/>
              <a:buChar char="•"/>
            </a:pPr>
            <a:endParaRPr lang="en-US" sz="1200" dirty="0">
              <a:ea typeface="Calibri"/>
              <a:cs typeface="Calibri"/>
            </a:endParaRPr>
          </a:p>
          <a:p>
            <a:pPr marL="285750" indent="-285750">
              <a:buFont typeface="Arial"/>
              <a:buChar char="•"/>
            </a:pPr>
            <a:endParaRPr lang="en-US" sz="1400" dirty="0">
              <a:ea typeface="Calibri"/>
              <a:cs typeface="Calibri"/>
            </a:endParaRPr>
          </a:p>
          <a:p>
            <a:pPr marL="285750" indent="-285750">
              <a:buFont typeface="Arial"/>
              <a:buChar char="•"/>
            </a:pPr>
            <a:endParaRPr lang="en-US" sz="1400" dirty="0">
              <a:ea typeface="Calibri"/>
              <a:cs typeface="Calibri"/>
            </a:endParaRPr>
          </a:p>
          <a:p>
            <a:pPr marL="285750" indent="-285750">
              <a:buFont typeface="Arial"/>
              <a:buChar char="•"/>
            </a:pPr>
            <a:endParaRPr lang="en-US" sz="1400" dirty="0">
              <a:ea typeface="Calibri"/>
              <a:cs typeface="Calibri"/>
            </a:endParaRPr>
          </a:p>
          <a:p>
            <a:pPr marL="285750" indent="-285750">
              <a:buFont typeface="Arial"/>
              <a:buChar char="•"/>
            </a:pPr>
            <a:endParaRPr lang="en-US" sz="1400" dirty="0">
              <a:ea typeface="Calibri"/>
              <a:cs typeface="Calibri"/>
            </a:endParaRPr>
          </a:p>
          <a:p>
            <a:r>
              <a:rPr lang="en-US" sz="1400" dirty="0">
                <a:ea typeface="Calibri"/>
                <a:cs typeface="Calibri"/>
              </a:rPr>
              <a:t>         </a:t>
            </a:r>
            <a:r>
              <a:rPr lang="en-US" sz="1200" dirty="0">
                <a:ea typeface="Calibri"/>
                <a:cs typeface="Calibri"/>
              </a:rPr>
              <a:t>p is the probability of earning &gt;50k and p/1-p is the odds.</a:t>
            </a:r>
          </a:p>
          <a:p>
            <a:pPr marL="285750" indent="-285750">
              <a:buFont typeface="Arial"/>
              <a:buChar char="•"/>
            </a:pPr>
            <a:endParaRPr lang="en-US">
              <a:ea typeface="Calibri"/>
              <a:cs typeface="Calibri"/>
            </a:endParaRPr>
          </a:p>
        </p:txBody>
      </p:sp>
      <p:pic>
        <p:nvPicPr>
          <p:cNvPr id="65" name="Picture 64" descr="A black and white image of a circle with a equal sign&#10;&#10;AI-generated content may be incorrect.">
            <a:extLst>
              <a:ext uri="{FF2B5EF4-FFF2-40B4-BE49-F238E27FC236}">
                <a16:creationId xmlns:a16="http://schemas.microsoft.com/office/drawing/2014/main" id="{392B54EA-0F02-71C1-DC90-00651B096A6A}"/>
              </a:ext>
            </a:extLst>
          </p:cNvPr>
          <p:cNvPicPr>
            <a:picLocks noChangeAspect="1"/>
          </p:cNvPicPr>
          <p:nvPr/>
        </p:nvPicPr>
        <p:blipFill>
          <a:blip r:embed="rId7"/>
          <a:srcRect r="49514" b="-11875"/>
          <a:stretch>
            <a:fillRect/>
          </a:stretch>
        </p:blipFill>
        <p:spPr>
          <a:xfrm>
            <a:off x="7036132" y="3096521"/>
            <a:ext cx="948088" cy="571054"/>
          </a:xfrm>
          <a:prstGeom prst="rect">
            <a:avLst/>
          </a:prstGeom>
          <a:ln>
            <a:noFill/>
          </a:ln>
        </p:spPr>
      </p:pic>
      <p:sp>
        <p:nvSpPr>
          <p:cNvPr id="68" name="TextBox 67">
            <a:extLst>
              <a:ext uri="{FF2B5EF4-FFF2-40B4-BE49-F238E27FC236}">
                <a16:creationId xmlns:a16="http://schemas.microsoft.com/office/drawing/2014/main" id="{CDA49220-E7E4-BC13-446D-3D8D6235876E}"/>
              </a:ext>
            </a:extLst>
          </p:cNvPr>
          <p:cNvSpPr txBox="1"/>
          <p:nvPr/>
        </p:nvSpPr>
        <p:spPr>
          <a:xfrm>
            <a:off x="7311490" y="4216273"/>
            <a:ext cx="469660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Interpretation</a:t>
            </a:r>
            <a:endParaRPr lang="en-US" sz="1600" b="1" dirty="0">
              <a:ea typeface="Calibri"/>
              <a:cs typeface="Calibri"/>
            </a:endParaRPr>
          </a:p>
          <a:p>
            <a:pPr marL="285750" indent="-285750">
              <a:buFont typeface="Arial"/>
              <a:buChar char="•"/>
            </a:pPr>
            <a:r>
              <a:rPr lang="en-US" sz="1200" dirty="0">
                <a:latin typeface="Aptos"/>
                <a:ea typeface="Calibri"/>
                <a:cs typeface="Calibri"/>
              </a:rPr>
              <a:t>Each </a:t>
            </a:r>
            <a:r>
              <a:rPr lang="en-US" sz="1200" b="1" dirty="0">
                <a:latin typeface="Aptos"/>
                <a:ea typeface="Calibri"/>
                <a:cs typeface="Calibri"/>
              </a:rPr>
              <a:t>coefficient</a:t>
            </a:r>
            <a:r>
              <a:rPr lang="en-US" sz="1200" dirty="0">
                <a:latin typeface="Aptos"/>
                <a:ea typeface="Calibri"/>
                <a:cs typeface="Calibri"/>
              </a:rPr>
              <a:t> </a:t>
            </a:r>
            <a:r>
              <a:rPr lang="en-US" sz="1400" dirty="0">
                <a:latin typeface="Calibri"/>
                <a:ea typeface="Calibri"/>
                <a:cs typeface="Calibri"/>
              </a:rPr>
              <a:t>βj </a:t>
            </a:r>
            <a:r>
              <a:rPr lang="en-US" sz="1200" dirty="0">
                <a:latin typeface="Aptos"/>
                <a:ea typeface="Calibri"/>
                <a:cs typeface="Calibri"/>
              </a:rPr>
              <a:t>tells us how the </a:t>
            </a:r>
            <a:r>
              <a:rPr lang="en-US" sz="1200" b="1" dirty="0">
                <a:latin typeface="Aptos"/>
                <a:ea typeface="Calibri"/>
                <a:cs typeface="Calibri"/>
              </a:rPr>
              <a:t>log-odds</a:t>
            </a:r>
            <a:r>
              <a:rPr lang="en-US" sz="1200" dirty="0">
                <a:latin typeface="Aptos"/>
                <a:ea typeface="Calibri"/>
                <a:cs typeface="Calibri"/>
              </a:rPr>
              <a:t> of the outcome change when the predictor increases by one unit.</a:t>
            </a:r>
          </a:p>
          <a:p>
            <a:pPr marL="285750" indent="-285750">
              <a:buFont typeface="Arial"/>
              <a:buChar char="•"/>
            </a:pPr>
            <a:r>
              <a:rPr lang="en-US" sz="1200" dirty="0">
                <a:latin typeface="Aptos"/>
                <a:ea typeface="Calibri"/>
                <a:cs typeface="Calibri"/>
              </a:rPr>
              <a:t>Since log-odds aren't intuitive, we usually </a:t>
            </a:r>
            <a:r>
              <a:rPr lang="en-US" sz="1200" b="1" dirty="0">
                <a:latin typeface="Aptos"/>
                <a:ea typeface="Calibri"/>
                <a:cs typeface="Calibri"/>
              </a:rPr>
              <a:t>exponentiate</a:t>
            </a:r>
            <a:r>
              <a:rPr lang="en-US" sz="1200" dirty="0">
                <a:latin typeface="Aptos"/>
                <a:ea typeface="Calibri"/>
                <a:cs typeface="Calibri"/>
              </a:rPr>
              <a:t> the coefficient to get something called an </a:t>
            </a:r>
            <a:r>
              <a:rPr lang="en-US" sz="1200" b="1" dirty="0">
                <a:latin typeface="Aptos"/>
                <a:ea typeface="Calibri"/>
                <a:cs typeface="Calibri"/>
              </a:rPr>
              <a:t>odds ratio</a:t>
            </a:r>
            <a:r>
              <a:rPr lang="en-US" sz="1200" dirty="0">
                <a:latin typeface="Aptos"/>
                <a:ea typeface="Calibri"/>
                <a:cs typeface="Calibri"/>
              </a:rPr>
              <a:t>.</a:t>
            </a:r>
            <a:endParaRPr lang="en-US" sz="1400" dirty="0">
              <a:ea typeface="Calibri"/>
              <a:cs typeface="Calibri"/>
            </a:endParaRPr>
          </a:p>
        </p:txBody>
      </p:sp>
      <p:pic>
        <p:nvPicPr>
          <p:cNvPr id="230" name="Picture 229" descr="A black text on a white background&#10;&#10;AI-generated content may be incorrect.">
            <a:extLst>
              <a:ext uri="{FF2B5EF4-FFF2-40B4-BE49-F238E27FC236}">
                <a16:creationId xmlns:a16="http://schemas.microsoft.com/office/drawing/2014/main" id="{73FCCE74-F9C7-7C41-7B24-DC404FB7922B}"/>
              </a:ext>
            </a:extLst>
          </p:cNvPr>
          <p:cNvPicPr>
            <a:picLocks noChangeAspect="1"/>
          </p:cNvPicPr>
          <p:nvPr/>
        </p:nvPicPr>
        <p:blipFill>
          <a:blip r:embed="rId8"/>
          <a:srcRect l="-118" t="10745" r="1008" b="10307"/>
          <a:stretch>
            <a:fillRect/>
          </a:stretch>
        </p:blipFill>
        <p:spPr>
          <a:xfrm>
            <a:off x="7967780" y="3082425"/>
            <a:ext cx="4002631" cy="579022"/>
          </a:xfrm>
          <a:prstGeom prst="rect">
            <a:avLst/>
          </a:prstGeom>
          <a:ln>
            <a:noFill/>
          </a:ln>
        </p:spPr>
      </p:pic>
    </p:spTree>
    <p:extLst>
      <p:ext uri="{BB962C8B-B14F-4D97-AF65-F5344CB8AC3E}">
        <p14:creationId xmlns:p14="http://schemas.microsoft.com/office/powerpoint/2010/main" val="2219004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D367-BCE8-145C-75D9-5AA2477CEDBE}"/>
              </a:ext>
            </a:extLst>
          </p:cNvPr>
          <p:cNvSpPr>
            <a:spLocks noGrp="1"/>
          </p:cNvSpPr>
          <p:nvPr>
            <p:ph type="title"/>
          </p:nvPr>
        </p:nvSpPr>
        <p:spPr>
          <a:xfrm>
            <a:off x="429886" y="409068"/>
            <a:ext cx="7414757" cy="1193114"/>
          </a:xfrm>
        </p:spPr>
        <p:txBody>
          <a:bodyPr anchor="ctr">
            <a:normAutofit/>
          </a:bodyPr>
          <a:lstStyle/>
          <a:p>
            <a:r>
              <a:rPr lang="en-US" sz="4000">
                <a:latin typeface="Calibri"/>
                <a:ea typeface="Calibri"/>
              </a:rPr>
              <a:t>Assumptions</a:t>
            </a:r>
          </a:p>
        </p:txBody>
      </p:sp>
      <p:graphicFrame>
        <p:nvGraphicFramePr>
          <p:cNvPr id="6" name="Content Placeholder 2">
            <a:extLst>
              <a:ext uri="{FF2B5EF4-FFF2-40B4-BE49-F238E27FC236}">
                <a16:creationId xmlns:a16="http://schemas.microsoft.com/office/drawing/2014/main" id="{5ACACD7F-6A68-ACC7-710E-7F4F0D0B750E}"/>
              </a:ext>
            </a:extLst>
          </p:cNvPr>
          <p:cNvGraphicFramePr>
            <a:graphicFrameLocks noGrp="1"/>
          </p:cNvGraphicFramePr>
          <p:nvPr>
            <p:ph idx="1"/>
            <p:extLst>
              <p:ext uri="{D42A27DB-BD31-4B8C-83A1-F6EECF244321}">
                <p14:modId xmlns:p14="http://schemas.microsoft.com/office/powerpoint/2010/main" val="2442421697"/>
              </p:ext>
            </p:extLst>
          </p:nvPr>
        </p:nvGraphicFramePr>
        <p:xfrm>
          <a:off x="912979" y="2000807"/>
          <a:ext cx="10362867" cy="3682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998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67EFEA-33E5-7533-5985-55D934431AEC}"/>
              </a:ext>
            </a:extLst>
          </p:cNvPr>
          <p:cNvSpPr txBox="1"/>
          <p:nvPr/>
        </p:nvSpPr>
        <p:spPr>
          <a:xfrm>
            <a:off x="483551" y="393075"/>
            <a:ext cx="5119228"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4000" b="1" kern="1200">
                <a:solidFill>
                  <a:schemeClr val="tx1">
                    <a:lumMod val="76000"/>
                    <a:lumOff val="24000"/>
                  </a:schemeClr>
                </a:solidFill>
                <a:latin typeface="+mj-lt"/>
                <a:ea typeface="+mj-ea"/>
                <a:cs typeface="+mj-cs"/>
              </a:rPr>
              <a:t>Analysis Questions</a:t>
            </a:r>
          </a:p>
        </p:txBody>
      </p:sp>
      <p:sp>
        <p:nvSpPr>
          <p:cNvPr id="2" name="TextBox 3">
            <a:extLst>
              <a:ext uri="{FF2B5EF4-FFF2-40B4-BE49-F238E27FC236}">
                <a16:creationId xmlns:a16="http://schemas.microsoft.com/office/drawing/2014/main" id="{1833BE41-0C0E-F775-B303-CBC52BBB74B4}"/>
              </a:ext>
            </a:extLst>
          </p:cNvPr>
          <p:cNvSpPr txBox="1"/>
          <p:nvPr/>
        </p:nvSpPr>
        <p:spPr>
          <a:xfrm>
            <a:off x="489440" y="2522294"/>
            <a:ext cx="6106603" cy="2541841"/>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90000"/>
              </a:lnSpc>
              <a:spcAft>
                <a:spcPts val="600"/>
              </a:spcAft>
            </a:pPr>
            <a:r>
              <a:rPr lang="en-US" dirty="0"/>
              <a:t>There are two main questions of interest guiding the analysis:</a:t>
            </a:r>
            <a:endParaRPr lang="en-US" dirty="0">
              <a:ea typeface="Calibri"/>
              <a:cs typeface="Calibri"/>
            </a:endParaRPr>
          </a:p>
          <a:p>
            <a:pPr defTabSz="914400">
              <a:lnSpc>
                <a:spcPct val="90000"/>
              </a:lnSpc>
              <a:spcAft>
                <a:spcPts val="600"/>
              </a:spcAft>
            </a:pPr>
            <a:endParaRPr lang="en-US" sz="1500">
              <a:ea typeface="Calibri" panose="020F0502020204030204"/>
              <a:cs typeface="Calibri" panose="020F0502020204030204"/>
            </a:endParaRPr>
          </a:p>
          <a:p>
            <a:pPr indent="-228600" defTabSz="914400">
              <a:lnSpc>
                <a:spcPct val="90000"/>
              </a:lnSpc>
              <a:spcAft>
                <a:spcPts val="600"/>
              </a:spcAft>
              <a:buFont typeface="Arial" panose="020B0604020202020204" pitchFamily="34" charset="0"/>
              <a:buChar char="•"/>
            </a:pPr>
            <a:r>
              <a:rPr lang="en-US" sz="1500" dirty="0"/>
              <a:t> First, is there an association between earnings over $50,000 and hours worked per week, after accounting for other factors (sex, age, education, </a:t>
            </a:r>
            <a:r>
              <a:rPr lang="en-US" sz="1500" dirty="0" err="1"/>
              <a:t>workclass</a:t>
            </a:r>
            <a:r>
              <a:rPr lang="en-US" sz="1500" dirty="0"/>
              <a:t>, final-weight, marital-status, occupation, relationship, race, capital-gain, capital-loss, native-country)?</a:t>
            </a:r>
            <a:endParaRPr lang="en-US" sz="1500" dirty="0">
              <a:ea typeface="Calibri"/>
              <a:cs typeface="Calibri"/>
            </a:endParaRPr>
          </a:p>
          <a:p>
            <a:pPr indent="-228600" defTabSz="914400">
              <a:lnSpc>
                <a:spcPct val="90000"/>
              </a:lnSpc>
              <a:spcAft>
                <a:spcPts val="600"/>
              </a:spcAft>
              <a:buFont typeface="Arial" panose="020B0604020202020204" pitchFamily="34" charset="0"/>
              <a:buChar char="•"/>
            </a:pPr>
            <a:endParaRPr lang="en-US" sz="1500"/>
          </a:p>
          <a:p>
            <a:pPr indent="-228600" defTabSz="914400">
              <a:lnSpc>
                <a:spcPct val="90000"/>
              </a:lnSpc>
              <a:spcAft>
                <a:spcPts val="600"/>
              </a:spcAft>
              <a:buFont typeface="Arial" panose="020B0604020202020204" pitchFamily="34" charset="0"/>
              <a:buChar char="•"/>
            </a:pPr>
            <a:r>
              <a:rPr lang="en-US" sz="1500" dirty="0"/>
              <a:t> Second, after accounting for age, is there evidence of a difference in the earnings probability of men and women?</a:t>
            </a:r>
            <a:endParaRPr lang="en-US" sz="1500" dirty="0">
              <a:ea typeface="Calibri"/>
              <a:cs typeface="Calibri"/>
            </a:endParaRPr>
          </a:p>
        </p:txBody>
      </p:sp>
      <p:pic>
        <p:nvPicPr>
          <p:cNvPr id="12" name="Picture 11" descr="A person and person sitting at a table&#10;&#10;AI-generated content may be incorrect.">
            <a:extLst>
              <a:ext uri="{FF2B5EF4-FFF2-40B4-BE49-F238E27FC236}">
                <a16:creationId xmlns:a16="http://schemas.microsoft.com/office/drawing/2014/main" id="{E3527A37-0ECD-A786-0304-17A721ACD010}"/>
              </a:ext>
            </a:extLst>
          </p:cNvPr>
          <p:cNvPicPr>
            <a:picLocks noChangeAspect="1"/>
          </p:cNvPicPr>
          <p:nvPr/>
        </p:nvPicPr>
        <p:blipFill>
          <a:blip r:embed="rId2"/>
          <a:srcRect l="30675" r="-1" b="-1"/>
          <a:stretch>
            <a:fillRect/>
          </a:stretch>
        </p:blipFill>
        <p:spPr>
          <a:xfrm>
            <a:off x="7899201" y="2727729"/>
            <a:ext cx="4289624"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8" name="Picture 7" descr="A clock with a black and red hand&#10;&#10;AI-generated content may be incorrect.">
            <a:extLst>
              <a:ext uri="{FF2B5EF4-FFF2-40B4-BE49-F238E27FC236}">
                <a16:creationId xmlns:a16="http://schemas.microsoft.com/office/drawing/2014/main" id="{D6728C16-6C61-3DD0-6F36-AF02A0E08CF6}"/>
              </a:ext>
            </a:extLst>
          </p:cNvPr>
          <p:cNvPicPr>
            <a:picLocks noChangeAspect="1"/>
          </p:cNvPicPr>
          <p:nvPr/>
        </p:nvPicPr>
        <p:blipFill>
          <a:blip r:embed="rId3"/>
          <a:srcRect l="663" r="21261" b="4"/>
          <a:stretch>
            <a:fillRect/>
          </a:stretch>
        </p:blipFill>
        <p:spPr>
          <a:xfrm>
            <a:off x="6259976" y="1"/>
            <a:ext cx="3518395"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p:spPr>
      </p:pic>
    </p:spTree>
    <p:extLst>
      <p:ext uri="{BB962C8B-B14F-4D97-AF65-F5344CB8AC3E}">
        <p14:creationId xmlns:p14="http://schemas.microsoft.com/office/powerpoint/2010/main" val="131868234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16</Slides>
  <Notes>3</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Retrospect</vt:lpstr>
      <vt:lpstr>Income Influences: A Logistic Regression Analysis</vt:lpstr>
      <vt:lpstr>Contents </vt:lpstr>
      <vt:lpstr>Overview</vt:lpstr>
      <vt:lpstr>Executive Summary</vt:lpstr>
      <vt:lpstr>Introduction</vt:lpstr>
      <vt:lpstr>Methods</vt:lpstr>
      <vt:lpstr>Why Logistic Regression?</vt:lpstr>
      <vt:lpstr>Assumptions</vt:lpstr>
      <vt:lpstr>PowerPoint Presentation</vt:lpstr>
      <vt:lpstr>PowerPoint Presentation</vt:lpstr>
      <vt:lpstr>Results</vt:lpstr>
      <vt:lpstr>PowerPoint Presentation</vt:lpstr>
      <vt:lpstr>PowerPoint Presentation</vt:lpstr>
      <vt:lpstr>PowerPoint Presentation</vt:lpstr>
      <vt:lpstr>PowerPoint Presentation</vt:lpstr>
      <vt:lpstr>Discussion/ Conclusion</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Forkey</dc:creator>
  <cp:revision>941</cp:revision>
  <dcterms:created xsi:type="dcterms:W3CDTF">2017-05-17T21:58:52Z</dcterms:created>
  <dcterms:modified xsi:type="dcterms:W3CDTF">2025-05-28T07:12:43Z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